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294" r:id="rId2"/>
    <p:sldId id="425" r:id="rId3"/>
    <p:sldId id="421" r:id="rId4"/>
    <p:sldId id="393" r:id="rId5"/>
    <p:sldId id="410" r:id="rId6"/>
    <p:sldId id="392" r:id="rId7"/>
    <p:sldId id="394" r:id="rId8"/>
    <p:sldId id="395" r:id="rId9"/>
    <p:sldId id="396" r:id="rId10"/>
    <p:sldId id="411" r:id="rId11"/>
    <p:sldId id="311" r:id="rId12"/>
    <p:sldId id="296" r:id="rId13"/>
    <p:sldId id="413" r:id="rId14"/>
    <p:sldId id="304" r:id="rId15"/>
    <p:sldId id="412" r:id="rId16"/>
    <p:sldId id="415" r:id="rId17"/>
    <p:sldId id="416" r:id="rId18"/>
    <p:sldId id="305" r:id="rId19"/>
    <p:sldId id="293" r:id="rId20"/>
    <p:sldId id="258" r:id="rId21"/>
    <p:sldId id="257" r:id="rId22"/>
    <p:sldId id="259" r:id="rId23"/>
    <p:sldId id="422" r:id="rId24"/>
    <p:sldId id="336" r:id="rId25"/>
    <p:sldId id="260" r:id="rId26"/>
    <p:sldId id="321" r:id="rId27"/>
    <p:sldId id="323" r:id="rId28"/>
    <p:sldId id="324" r:id="rId29"/>
    <p:sldId id="325" r:id="rId30"/>
    <p:sldId id="327" r:id="rId31"/>
    <p:sldId id="328" r:id="rId32"/>
    <p:sldId id="329" r:id="rId33"/>
    <p:sldId id="330" r:id="rId34"/>
    <p:sldId id="331" r:id="rId35"/>
    <p:sldId id="338" r:id="rId36"/>
    <p:sldId id="343" r:id="rId37"/>
    <p:sldId id="322" r:id="rId38"/>
    <p:sldId id="314" r:id="rId39"/>
    <p:sldId id="315" r:id="rId40"/>
    <p:sldId id="423" r:id="rId41"/>
    <p:sldId id="316" r:id="rId42"/>
    <p:sldId id="317" r:id="rId43"/>
    <p:sldId id="318" r:id="rId44"/>
    <p:sldId id="340" r:id="rId45"/>
    <p:sldId id="341" r:id="rId46"/>
    <p:sldId id="339" r:id="rId47"/>
    <p:sldId id="342" r:id="rId48"/>
    <p:sldId id="319" r:id="rId49"/>
    <p:sldId id="320" r:id="rId50"/>
    <p:sldId id="390" r:id="rId51"/>
    <p:sldId id="379" r:id="rId52"/>
    <p:sldId id="418" r:id="rId53"/>
    <p:sldId id="417" r:id="rId54"/>
    <p:sldId id="419" r:id="rId55"/>
    <p:sldId id="426" r:id="rId56"/>
    <p:sldId id="384" r:id="rId57"/>
    <p:sldId id="261" r:id="rId58"/>
    <p:sldId id="262" r:id="rId59"/>
    <p:sldId id="344" r:id="rId60"/>
    <p:sldId id="332" r:id="rId61"/>
    <p:sldId id="333" r:id="rId62"/>
    <p:sldId id="334" r:id="rId63"/>
    <p:sldId id="335" r:id="rId64"/>
    <p:sldId id="380" r:id="rId65"/>
    <p:sldId id="273" r:id="rId66"/>
    <p:sldId id="345" r:id="rId67"/>
    <p:sldId id="347" r:id="rId68"/>
    <p:sldId id="348" r:id="rId69"/>
    <p:sldId id="349" r:id="rId70"/>
    <p:sldId id="350" r:id="rId71"/>
    <p:sldId id="351" r:id="rId72"/>
    <p:sldId id="352" r:id="rId73"/>
    <p:sldId id="354" r:id="rId74"/>
    <p:sldId id="355" r:id="rId75"/>
    <p:sldId id="263" r:id="rId76"/>
    <p:sldId id="370" r:id="rId77"/>
    <p:sldId id="356" r:id="rId78"/>
    <p:sldId id="368" r:id="rId79"/>
    <p:sldId id="369" r:id="rId80"/>
    <p:sldId id="371" r:id="rId81"/>
    <p:sldId id="357" r:id="rId82"/>
    <p:sldId id="264" r:id="rId83"/>
    <p:sldId id="358" r:id="rId84"/>
    <p:sldId id="365" r:id="rId85"/>
    <p:sldId id="359" r:id="rId86"/>
    <p:sldId id="360" r:id="rId87"/>
    <p:sldId id="424" r:id="rId88"/>
    <p:sldId id="361" r:id="rId89"/>
    <p:sldId id="362" r:id="rId90"/>
    <p:sldId id="265" r:id="rId91"/>
    <p:sldId id="364" r:id="rId92"/>
    <p:sldId id="367" r:id="rId93"/>
    <p:sldId id="372" r:id="rId94"/>
    <p:sldId id="373" r:id="rId95"/>
    <p:sldId id="267" r:id="rId96"/>
    <p:sldId id="374" r:id="rId97"/>
    <p:sldId id="266" r:id="rId98"/>
    <p:sldId id="375" r:id="rId99"/>
    <p:sldId id="382" r:id="rId100"/>
    <p:sldId id="377" r:id="rId101"/>
    <p:sldId id="383" r:id="rId102"/>
    <p:sldId id="376" r:id="rId103"/>
    <p:sldId id="268" r:id="rId104"/>
    <p:sldId id="269" r:id="rId10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56E"/>
    <a:srgbClr val="3C526E"/>
    <a:srgbClr val="384C6E"/>
    <a:srgbClr val="34466E"/>
    <a:srgbClr val="32466E"/>
    <a:srgbClr val="38506E"/>
    <a:srgbClr val="233C6E"/>
    <a:srgbClr val="274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2" autoAdjust="0"/>
    <p:restoredTop sz="87567" autoAdjust="0"/>
  </p:normalViewPr>
  <p:slideViewPr>
    <p:cSldViewPr snapToGrid="0" snapToObjects="1">
      <p:cViewPr>
        <p:scale>
          <a:sx n="63" d="100"/>
          <a:sy n="63" d="100"/>
        </p:scale>
        <p:origin x="-2272" y="-8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23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viewProps" Target="view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38658-44E7-E243-AE34-4C1373408AC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F3C96-9638-BF40-B2C2-86A7D8553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6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51842A-F0C0-D74E-A2D2-453ABA7A5484}" type="datetimeFigureOut">
              <a:rPr lang="en-US"/>
              <a:pPr>
                <a:defRPr/>
              </a:pPr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01802C-A10A-C842-B04F-DCF1CA04B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8F50DB-A968-5143-954A-D3C3D8208EDB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E65727-DF10-724A-880A-9E8B3695415B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5D565-821E-8F43-9214-00208F3409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ay8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20663"/>
            <a:ext cx="4294188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0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95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161919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35107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93213" cy="1565275"/>
          </a:xfrm>
          <a:prstGeom prst="rect">
            <a:avLst/>
          </a:prstGeom>
          <a:solidFill>
            <a:srgbClr val="2340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579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184278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93213" cy="6858000"/>
          </a:xfrm>
          <a:prstGeom prst="rect">
            <a:avLst/>
          </a:prstGeom>
          <a:solidFill>
            <a:srgbClr val="2340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412634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93213" cy="1565275"/>
          </a:xfrm>
          <a:prstGeom prst="rect">
            <a:avLst/>
          </a:prstGeom>
          <a:solidFill>
            <a:srgbClr val="2340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67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325082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373115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93213" cy="1565275"/>
          </a:xfrm>
          <a:prstGeom prst="rect">
            <a:avLst/>
          </a:prstGeom>
          <a:solidFill>
            <a:srgbClr val="2340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579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579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42116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93213" cy="1565275"/>
          </a:xfrm>
          <a:prstGeom prst="rect">
            <a:avLst/>
          </a:prstGeom>
          <a:solidFill>
            <a:srgbClr val="2340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07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046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107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046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382293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93213" cy="1565275"/>
          </a:xfrm>
          <a:prstGeom prst="rect">
            <a:avLst/>
          </a:prstGeom>
          <a:solidFill>
            <a:srgbClr val="2340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57857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39153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34682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by Day 8 Strategies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www.Day8Strategies.com</a:t>
            </a:r>
          </a:p>
        </p:txBody>
      </p:sp>
    </p:spTree>
    <p:extLst>
      <p:ext uri="{BB962C8B-B14F-4D97-AF65-F5344CB8AC3E}">
        <p14:creationId xmlns:p14="http://schemas.microsoft.com/office/powerpoint/2010/main" val="264149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4488A3-8449-4643-9E70-ACEAF8255A3E}" type="datetimeFigureOut">
              <a:rPr lang="en-US"/>
              <a:pPr>
                <a:defRPr/>
              </a:pPr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F34593-88FB-6244-A6C0-3F0ED71D7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Ddaubert@Day8Strategies.com" TargetMode="External"/><Relationship Id="rId3" Type="http://schemas.openxmlformats.org/officeDocument/2006/relationships/hyperlink" Target="http://www.Day8Strategies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heologyofwork.org" TargetMode="External"/><Relationship Id="rId3" Type="http://schemas.openxmlformats.org/officeDocument/2006/relationships/image" Target="../media/image3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gi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Telling Our Story and</a:t>
            </a:r>
            <a:br>
              <a:rPr lang="en-US" dirty="0" smtClean="0"/>
            </a:br>
            <a:r>
              <a:rPr lang="en-US" dirty="0" smtClean="0"/>
              <a:t> Being Invitational Christians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Daubert</a:t>
            </a:r>
          </a:p>
          <a:p>
            <a:r>
              <a:rPr lang="en-US" dirty="0" smtClean="0"/>
              <a:t>October 2018</a:t>
            </a:r>
          </a:p>
          <a:p>
            <a:r>
              <a:rPr lang="en-US" dirty="0" smtClean="0"/>
              <a:t>Southwestern Minnesota Synod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0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Telling Our Congregation’s Story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6" name="Content Placeholder 5" descr="Question mark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73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Think About What’s Next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34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Quickly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Why Should Anyone Come?</a:t>
            </a:r>
          </a:p>
          <a:p>
            <a:pPr lvl="1"/>
            <a:r>
              <a:rPr lang="en-US" sz="3000" dirty="0" smtClean="0"/>
              <a:t>Congregational Purpose</a:t>
            </a:r>
          </a:p>
          <a:p>
            <a:pPr lvl="1"/>
            <a:r>
              <a:rPr lang="en-US" sz="3000" dirty="0" smtClean="0"/>
              <a:t>Spiritual Growth</a:t>
            </a:r>
          </a:p>
          <a:p>
            <a:r>
              <a:rPr lang="en-US" sz="3200" dirty="0" smtClean="0"/>
              <a:t>Know Your Faith Story</a:t>
            </a:r>
          </a:p>
          <a:p>
            <a:r>
              <a:rPr lang="en-US" sz="3200" dirty="0" smtClean="0"/>
              <a:t>Quality Matters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Address People’s </a:t>
            </a:r>
            <a:r>
              <a:rPr lang="en-US" sz="3200" dirty="0" smtClean="0"/>
              <a:t>Fears</a:t>
            </a:r>
          </a:p>
          <a:p>
            <a:r>
              <a:rPr lang="en-US" sz="3200" dirty="0" smtClean="0"/>
              <a:t>Give Them Tools</a:t>
            </a:r>
          </a:p>
          <a:p>
            <a:r>
              <a:rPr lang="en-US" sz="3200" dirty="0" smtClean="0"/>
              <a:t>The Importance of “with”</a:t>
            </a:r>
          </a:p>
          <a:p>
            <a:r>
              <a:rPr lang="en-US" sz="3200" dirty="0" smtClean="0"/>
              <a:t>Follow Up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36027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Home With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671" y="2018442"/>
            <a:ext cx="4190999" cy="4525963"/>
          </a:xfrm>
        </p:spPr>
        <p:txBody>
          <a:bodyPr/>
          <a:lstStyle/>
          <a:p>
            <a:r>
              <a:rPr lang="en-US" dirty="0" smtClean="0"/>
              <a:t>What 3 Steps can you take when you go home?</a:t>
            </a:r>
          </a:p>
          <a:p>
            <a:r>
              <a:rPr lang="en-US" dirty="0" smtClean="0"/>
              <a:t>How will you share what you have learned?</a:t>
            </a:r>
          </a:p>
          <a:p>
            <a:r>
              <a:rPr lang="en-US" dirty="0"/>
              <a:t>Where should you begin</a:t>
            </a:r>
            <a:r>
              <a:rPr lang="en-US" dirty="0" smtClean="0"/>
              <a:t>?</a:t>
            </a:r>
          </a:p>
          <a:p>
            <a:r>
              <a:rPr lang="en-US" dirty="0"/>
              <a:t>Who do you need to talk to to begin?</a:t>
            </a:r>
          </a:p>
          <a:p>
            <a:endParaRPr lang="en-US" dirty="0"/>
          </a:p>
        </p:txBody>
      </p:sp>
      <p:pic>
        <p:nvPicPr>
          <p:cNvPr id="5" name="Content Placeholder 4" descr="Plann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77" b="-24277"/>
          <a:stretch>
            <a:fillRect/>
          </a:stretch>
        </p:blipFill>
        <p:spPr>
          <a:xfrm>
            <a:off x="4396401" y="1068256"/>
            <a:ext cx="4850497" cy="5435837"/>
          </a:xfrm>
        </p:spPr>
      </p:pic>
    </p:spTree>
    <p:extLst>
      <p:ext uri="{BB962C8B-B14F-4D97-AF65-F5344CB8AC3E}">
        <p14:creationId xmlns:p14="http://schemas.microsoft.com/office/powerpoint/2010/main" val="39254757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6" name="Content Placeholder 5" descr="Question mark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255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DDaubert@Day8Strategies.com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www.Day8Strategies.com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10% off discounts on resources using 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Coupon Code: WORKSHOP10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alibri" charset="0"/>
              </a:rPr>
              <a:t>The Lutheran Insight</a:t>
            </a:r>
            <a:br>
              <a:rPr lang="en-US" sz="3600">
                <a:latin typeface="Calibri" charset="0"/>
              </a:rPr>
            </a:br>
            <a:r>
              <a:rPr lang="en-US" sz="3600">
                <a:latin typeface="Calibri" charset="0"/>
              </a:rPr>
              <a:t>(We have something to offer)</a:t>
            </a:r>
          </a:p>
        </p:txBody>
      </p:sp>
      <p:sp>
        <p:nvSpPr>
          <p:cNvPr id="114690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303463"/>
            <a:ext cx="4038600" cy="32734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</a:rPr>
              <a:t>Brian McLaren says, “If you want a feel for the richness of the phrase ‘Word of God,’ ask the Lutherans; it’s a secret that their own tradition seems to know without knowing what it means.”</a:t>
            </a:r>
          </a:p>
        </p:txBody>
      </p:sp>
      <p:pic>
        <p:nvPicPr>
          <p:cNvPr id="114691" name="Content Placeholder 8" descr="Luther Rose 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3" b="-6033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059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We Are Using the Wrong “In”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It would be nice if the “in” was God in Christ</a:t>
            </a:r>
          </a:p>
          <a:p>
            <a:r>
              <a:rPr lang="en-US">
                <a:latin typeface="Calibri" charset="0"/>
              </a:rPr>
              <a:t>We are mostly connected by a sociological “in”</a:t>
            </a:r>
          </a:p>
          <a:p>
            <a:pPr lvl="1"/>
            <a:r>
              <a:rPr lang="en-US">
                <a:latin typeface="Calibri" charset="0"/>
              </a:rPr>
              <a:t>History</a:t>
            </a:r>
          </a:p>
          <a:p>
            <a:pPr lvl="1"/>
            <a:r>
              <a:rPr lang="en-US">
                <a:latin typeface="Calibri" charset="0"/>
              </a:rPr>
              <a:t>Ethnicity</a:t>
            </a:r>
          </a:p>
          <a:p>
            <a:pPr lvl="1"/>
            <a:r>
              <a:rPr lang="en-US">
                <a:latin typeface="Calibri" charset="0"/>
              </a:rPr>
              <a:t>Cultural preferences</a:t>
            </a:r>
          </a:p>
          <a:p>
            <a:pPr lvl="1"/>
            <a:r>
              <a:rPr lang="en-US">
                <a:latin typeface="Calibri" charset="0"/>
              </a:rPr>
              <a:t>Geography</a:t>
            </a:r>
          </a:p>
          <a:p>
            <a:pPr lvl="1"/>
            <a:r>
              <a:rPr lang="en-US">
                <a:latin typeface="Calibri" charset="0"/>
              </a:rPr>
              <a:t>Family</a:t>
            </a:r>
          </a:p>
        </p:txBody>
      </p:sp>
      <p:pic>
        <p:nvPicPr>
          <p:cNvPr id="116739" name="Content Placeholder 4" descr="Wrong_Entran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r="16107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06846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Research is clear: Unchurched people are less interested in church than in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</a:rPr>
              <a:t>Jesus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more you focus on religion as the reason to attend, the more likely you are to miss the audience.</a:t>
            </a:r>
          </a:p>
          <a:p>
            <a:r>
              <a:rPr lang="en-US" dirty="0" smtClean="0"/>
              <a:t>The more you focus on the God we meet in Jesus, the more likely you are to have an audience!</a:t>
            </a:r>
            <a:endParaRPr lang="en-US" dirty="0"/>
          </a:p>
        </p:txBody>
      </p:sp>
      <p:pic>
        <p:nvPicPr>
          <p:cNvPr id="6" name="Content Placeholder 5" descr="Jesus the Teach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9" r="-6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63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Christ our Entrance in the ELCA?</a:t>
            </a:r>
            <a:endParaRPr lang="en-US" dirty="0"/>
          </a:p>
        </p:txBody>
      </p:sp>
      <p:pic>
        <p:nvPicPr>
          <p:cNvPr id="8" name="Content Placeholder 7" descr="Jesus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014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Bible points to Jesus</a:t>
            </a:r>
            <a:endParaRPr lang="en-US" dirty="0"/>
          </a:p>
        </p:txBody>
      </p:sp>
      <p:pic>
        <p:nvPicPr>
          <p:cNvPr id="8" name="Content Placeholder 7" descr="Luther Bible Quo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-378715" y="1524621"/>
            <a:ext cx="9771032" cy="5373691"/>
          </a:xfrm>
        </p:spPr>
      </p:pic>
    </p:spTree>
    <p:extLst>
      <p:ext uri="{BB962C8B-B14F-4D97-AF65-F5344CB8AC3E}">
        <p14:creationId xmlns:p14="http://schemas.microsoft.com/office/powerpoint/2010/main" val="249577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God’s ongoing story?</a:t>
            </a:r>
            <a:br>
              <a:rPr lang="en-US" dirty="0" smtClean="0"/>
            </a:br>
            <a:r>
              <a:rPr lang="en-US" sz="4000" dirty="0" smtClean="0"/>
              <a:t>Elevator speech about biblical narrative.</a:t>
            </a:r>
            <a:endParaRPr lang="en-US" sz="4000" dirty="0"/>
          </a:p>
        </p:txBody>
      </p:sp>
      <p:pic>
        <p:nvPicPr>
          <p:cNvPr id="4" name="Content Placeholder 3" descr="The story - upper and lower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r="-913"/>
          <a:stretch>
            <a:fillRect/>
          </a:stretch>
        </p:blipFill>
        <p:spPr>
          <a:xfrm>
            <a:off x="457200" y="176367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876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Congregational story as extension of God’s ongoing story</a:t>
            </a:r>
            <a:endParaRPr lang="en-US" dirty="0"/>
          </a:p>
        </p:txBody>
      </p:sp>
      <p:pic>
        <p:nvPicPr>
          <p:cNvPr id="4" name="Content Placeholder 3" descr="Storytelling F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14" b="-21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834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br>
              <a:rPr lang="en-US" dirty="0" smtClean="0"/>
            </a:br>
            <a:r>
              <a:rPr lang="en-US" dirty="0" smtClean="0"/>
              <a:t>The Reformer 500 Years Later</a:t>
            </a:r>
            <a:endParaRPr lang="en-US" dirty="0"/>
          </a:p>
        </p:txBody>
      </p:sp>
      <p:pic>
        <p:nvPicPr>
          <p:cNvPr id="4" name="Content Placeholder 3" descr="Luther Quote 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0" y="1660672"/>
            <a:ext cx="9184641" cy="5051199"/>
          </a:xfrm>
        </p:spPr>
      </p:pic>
    </p:spTree>
    <p:extLst>
      <p:ext uri="{BB962C8B-B14F-4D97-AF65-F5344CB8AC3E}">
        <p14:creationId xmlns:p14="http://schemas.microsoft.com/office/powerpoint/2010/main" val="270080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The Invitational Christian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842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Scripture and Prayer</a:t>
            </a:r>
            <a:endParaRPr lang="en-US" dirty="0"/>
          </a:p>
        </p:txBody>
      </p:sp>
      <p:pic>
        <p:nvPicPr>
          <p:cNvPr id="6" name="Content Placeholder 5" descr="bib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52" r="-18752"/>
          <a:stretch>
            <a:fillRect/>
          </a:stretch>
        </p:blipFill>
        <p:spPr>
          <a:xfrm>
            <a:off x="457200" y="196300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2494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Story</a:t>
            </a:r>
            <a:endParaRPr lang="en-US" dirty="0"/>
          </a:p>
        </p:txBody>
      </p:sp>
      <p:pic>
        <p:nvPicPr>
          <p:cNvPr id="7" name="Content Placeholder 6" descr="My Stor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2" r="-6662"/>
          <a:stretch>
            <a:fillRect/>
          </a:stretch>
        </p:blipFill>
        <p:spPr>
          <a:xfrm>
            <a:off x="-590996" y="1417638"/>
            <a:ext cx="10528702" cy="5668436"/>
          </a:xfrm>
        </p:spPr>
      </p:pic>
    </p:spTree>
    <p:extLst>
      <p:ext uri="{BB962C8B-B14F-4D97-AF65-F5344CB8AC3E}">
        <p14:creationId xmlns:p14="http://schemas.microsoft.com/office/powerpoint/2010/main" val="278748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 – The Dilemma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People in vibrant Lutheran congregations still don’t invite much. Why?</a:t>
            </a:r>
          </a:p>
        </p:txBody>
      </p:sp>
      <p:pic>
        <p:nvPicPr>
          <p:cNvPr id="7" name="Content Placeholder 6" descr="Dilemma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r="20418"/>
          <a:stretch>
            <a:fillRect/>
          </a:stretch>
        </p:blipFill>
        <p:spPr>
          <a:xfrm>
            <a:off x="4648199" y="1676400"/>
            <a:ext cx="4367345" cy="4894380"/>
          </a:xfrm>
        </p:spPr>
      </p:pic>
    </p:spTree>
    <p:extLst>
      <p:ext uri="{BB962C8B-B14F-4D97-AF65-F5344CB8AC3E}">
        <p14:creationId xmlns:p14="http://schemas.microsoft.com/office/powerpoint/2010/main" val="395852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Issues That Plague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Don’t want to be a nuisance </a:t>
            </a:r>
            <a:r>
              <a:rPr lang="en-US" dirty="0"/>
              <a:t>or fanatic</a:t>
            </a:r>
          </a:p>
          <a:p>
            <a:r>
              <a:rPr lang="en-US" dirty="0" smtClean="0"/>
              <a:t>We often </a:t>
            </a:r>
            <a:r>
              <a:rPr lang="en-US" dirty="0"/>
              <a:t>do a poor job of inviting..</a:t>
            </a:r>
          </a:p>
          <a:p>
            <a:r>
              <a:rPr lang="en-US" dirty="0"/>
              <a:t>Once a poorly given invitation is given, the speaker often internalizes, “I invited them but they didn’t come. They must not be interested.” </a:t>
            </a:r>
          </a:p>
          <a:p>
            <a:endParaRPr lang="en-US" dirty="0"/>
          </a:p>
        </p:txBody>
      </p:sp>
      <p:pic>
        <p:nvPicPr>
          <p:cNvPr id="5" name="Content Placeholder 4" descr="Proble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08" b="-17308"/>
          <a:stretch>
            <a:fillRect/>
          </a:stretch>
        </p:blipFill>
        <p:spPr>
          <a:xfrm>
            <a:off x="4648200" y="1675790"/>
            <a:ext cx="4367890" cy="4894990"/>
          </a:xfrm>
        </p:spPr>
      </p:pic>
    </p:spTree>
    <p:extLst>
      <p:ext uri="{BB962C8B-B14F-4D97-AF65-F5344CB8AC3E}">
        <p14:creationId xmlns:p14="http://schemas.microsoft.com/office/powerpoint/2010/main" val="7478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82</a:t>
            </a:r>
            <a:r>
              <a:rPr lang="en-US" sz="4400" dirty="0"/>
              <a:t>% of unchurched people would say “yes” to an invitation from a trusted friend.”</a:t>
            </a:r>
          </a:p>
        </p:txBody>
      </p:sp>
      <p:pic>
        <p:nvPicPr>
          <p:cNvPr id="5" name="Content Placeholder 4" descr="Wow B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9" r="-130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147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Why Should Anyone Come?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Why Should Anyone Come?</a:t>
            </a:r>
            <a:endParaRPr lang="en-US" dirty="0"/>
          </a:p>
        </p:txBody>
      </p:sp>
      <p:pic>
        <p:nvPicPr>
          <p:cNvPr id="5" name="Content Placeholder 4" descr="Why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658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Purpose</a:t>
            </a:r>
            <a:r>
              <a:rPr lang="en-US" dirty="0"/>
              <a:t>: What we do matters to God</a:t>
            </a:r>
          </a:p>
          <a:p>
            <a:r>
              <a:rPr lang="en-US" dirty="0"/>
              <a:t>Discipleship: Participating in the congregation is spiritually life </a:t>
            </a:r>
            <a:r>
              <a:rPr lang="en-US" dirty="0" smtClean="0"/>
              <a:t>changing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 – A: Purpose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375210"/>
            <a:ext cx="4038600" cy="4525963"/>
          </a:xfrm>
        </p:spPr>
        <p:txBody>
          <a:bodyPr/>
          <a:lstStyle/>
          <a:p>
            <a:r>
              <a:rPr lang="en-US" dirty="0" smtClean="0"/>
              <a:t>GOD’S purpose – why does God have your congregation here?</a:t>
            </a:r>
          </a:p>
          <a:p>
            <a:r>
              <a:rPr lang="en-US" dirty="0" smtClean="0"/>
              <a:t>How does your congregation lift up and show people the Reign of God?</a:t>
            </a:r>
            <a:endParaRPr lang="en-US" dirty="0"/>
          </a:p>
        </p:txBody>
      </p:sp>
      <p:pic>
        <p:nvPicPr>
          <p:cNvPr id="7" name="Content Placeholder 6" descr="purpose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r="17769"/>
          <a:stretch/>
        </p:blipFill>
        <p:spPr>
          <a:xfrm>
            <a:off x="4828032" y="1995421"/>
            <a:ext cx="3753387" cy="4206332"/>
          </a:xfrm>
        </p:spPr>
      </p:pic>
    </p:spTree>
    <p:extLst>
      <p:ext uri="{BB962C8B-B14F-4D97-AF65-F5344CB8AC3E}">
        <p14:creationId xmlns:p14="http://schemas.microsoft.com/office/powerpoint/2010/main" val="201830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The Lord</a:t>
            </a:r>
            <a:r>
              <a:rPr lang="ja-JP" altLang="en-US" sz="3600">
                <a:latin typeface="Arial" charset="0"/>
              </a:rPr>
              <a:t>’</a:t>
            </a:r>
            <a:r>
              <a:rPr lang="en-US" altLang="ja-JP" sz="3600">
                <a:latin typeface="Arial" charset="0"/>
              </a:rPr>
              <a:t>s Prayer</a:t>
            </a:r>
            <a:endParaRPr lang="en-US" sz="360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0400"/>
            <a:ext cx="8610600" cy="4699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Our Father in heaven, hallowed be your name,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en-US" sz="2800" b="1" i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your kingdom come, your will be done,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		on earth as in heaven.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Give us today our daily bread.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	Forgive us our sins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		as we forgive those who sin against us.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Save us from the time of trial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	and deliver us from evil.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For the kingdom, the power,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	and the glory are yours,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		now and forever. Amen</a:t>
            </a:r>
            <a:endParaRPr lang="en-US" sz="28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82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Luther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Small Catechism</a:t>
            </a:r>
            <a:endParaRPr lang="en-US">
              <a:latin typeface="Arial" charset="0"/>
            </a:endParaRPr>
          </a:p>
        </p:txBody>
      </p:sp>
      <p:pic>
        <p:nvPicPr>
          <p:cNvPr id="19458" name="Picture 5" descr="Luther Small Catech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>
          <a:xfrm>
            <a:off x="457200" y="2039938"/>
            <a:ext cx="3675063" cy="4117975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64063" y="1719263"/>
            <a:ext cx="4038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ja-JP" sz="260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ja-JP" sz="260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ja-JP" altLang="en-US" sz="2600">
                <a:latin typeface="Arial" charset="0"/>
              </a:rPr>
              <a:t>“</a:t>
            </a:r>
            <a:r>
              <a:rPr lang="en-US" altLang="ja-JP" sz="2600">
                <a:latin typeface="Arial" charset="0"/>
              </a:rPr>
              <a:t>To be sure, the kingdom of God comes of itself, without our prayer, but we pray in this petition that it may also come to us.</a:t>
            </a:r>
            <a:r>
              <a:rPr lang="ja-JP" altLang="en-US" sz="2600">
                <a:latin typeface="Arial" charset="0"/>
              </a:rPr>
              <a:t>”</a:t>
            </a:r>
            <a:r>
              <a:rPr lang="en-US" altLang="ja-JP" sz="26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92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One:</a:t>
            </a:r>
            <a:br>
              <a:rPr lang="en-US" dirty="0" smtClean="0"/>
            </a:br>
            <a:r>
              <a:rPr lang="en-US" dirty="0" smtClean="0"/>
              <a:t>The Dilemma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8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Jesus is About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God Coming in to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0" y="2116138"/>
            <a:ext cx="7461250" cy="40703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4000" b="1" dirty="0" smtClean="0"/>
              <a:t>Love comes down!!</a:t>
            </a:r>
            <a:endParaRPr lang="en-US" sz="4000" b="1" dirty="0"/>
          </a:p>
        </p:txBody>
      </p:sp>
      <p:sp>
        <p:nvSpPr>
          <p:cNvPr id="4" name="Down Arrow 3"/>
          <p:cNvSpPr/>
          <p:nvPr/>
        </p:nvSpPr>
        <p:spPr>
          <a:xfrm>
            <a:off x="6116638" y="2306638"/>
            <a:ext cx="1401762" cy="36210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Incarnation</a:t>
            </a:r>
          </a:p>
        </p:txBody>
      </p:sp>
      <p:pic>
        <p:nvPicPr>
          <p:cNvPr id="67586" name="Content Placeholder 3" descr="Immanu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74613" y="1660525"/>
            <a:ext cx="9218613" cy="5070475"/>
          </a:xfrm>
        </p:spPr>
      </p:pic>
    </p:spTree>
    <p:extLst>
      <p:ext uri="{BB962C8B-B14F-4D97-AF65-F5344CB8AC3E}">
        <p14:creationId xmlns:p14="http://schemas.microsoft.com/office/powerpoint/2010/main" val="305635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Two Possible Interpretations</a:t>
            </a:r>
          </a:p>
        </p:txBody>
      </p:sp>
      <p:sp>
        <p:nvSpPr>
          <p:cNvPr id="68610" name="Content Placeholder 3"/>
          <p:cNvSpPr>
            <a:spLocks noGrp="1"/>
          </p:cNvSpPr>
          <p:nvPr>
            <p:ph sz="half" idx="1"/>
          </p:nvPr>
        </p:nvSpPr>
        <p:spPr>
          <a:xfrm>
            <a:off x="266700" y="1851025"/>
            <a:ext cx="4038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Jesus showed up as a special case. God sent Jesus as a one time thing. In this case, Jesus is viewed as a “one and done.</a:t>
            </a:r>
            <a:r>
              <a:rPr lang="en-US" dirty="0" smtClean="0">
                <a:latin typeface="Calibri" charset="0"/>
              </a:rPr>
              <a:t>” This relegates Jesus to the past only.</a:t>
            </a:r>
            <a:endParaRPr lang="en-US" dirty="0">
              <a:latin typeface="Calibri" charset="0"/>
            </a:endParaRPr>
          </a:p>
        </p:txBody>
      </p:sp>
      <p:sp>
        <p:nvSpPr>
          <p:cNvPr id="68611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Jesus coming is the boldest example of a God who comes to us again and again and again. God sent Jesus as a part of a pattern of “showing up.</a:t>
            </a:r>
            <a:r>
              <a:rPr lang="en-US" dirty="0" smtClean="0">
                <a:latin typeface="Calibri" charset="0"/>
              </a:rPr>
              <a:t>” This means Christ is present today.</a:t>
            </a:r>
            <a:endParaRPr lang="en-US" dirty="0">
              <a:latin typeface="Calibri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16350" y="3259138"/>
            <a:ext cx="1216025" cy="48418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613" name="TextBox 6"/>
          <p:cNvSpPr txBox="1">
            <a:spLocks noChangeArrowheads="1"/>
          </p:cNvSpPr>
          <p:nvPr/>
        </p:nvSpPr>
        <p:spPr bwMode="auto">
          <a:xfrm>
            <a:off x="4130675" y="2070100"/>
            <a:ext cx="61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200">
                <a:solidFill>
                  <a:srgbClr val="8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426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Sacramental Churches Believe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God Keeps Showing Up</a:t>
            </a:r>
          </a:p>
        </p:txBody>
      </p:sp>
      <p:pic>
        <p:nvPicPr>
          <p:cNvPr id="69634" name="Content Placeholder 7" descr="Communi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161925" y="1762125"/>
            <a:ext cx="8845550" cy="4865688"/>
          </a:xfrm>
        </p:spPr>
      </p:pic>
    </p:spTree>
    <p:extLst>
      <p:ext uri="{BB962C8B-B14F-4D97-AF65-F5344CB8AC3E}">
        <p14:creationId xmlns:p14="http://schemas.microsoft.com/office/powerpoint/2010/main" val="328237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Most Important Thing: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An active and abiding God</a:t>
            </a:r>
          </a:p>
        </p:txBody>
      </p:sp>
      <p:sp>
        <p:nvSpPr>
          <p:cNvPr id="70658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Is God active and abiding for people in your congregation or not?</a:t>
            </a:r>
          </a:p>
          <a:p>
            <a:r>
              <a:rPr lang="en-US">
                <a:latin typeface="Calibri" charset="0"/>
              </a:rPr>
              <a:t>How do the people see and experience God?</a:t>
            </a:r>
          </a:p>
          <a:p>
            <a:r>
              <a:rPr lang="en-US">
                <a:latin typeface="Calibri" charset="0"/>
              </a:rPr>
              <a:t>How do they describe God and talk about God’s activity?</a:t>
            </a:r>
          </a:p>
        </p:txBody>
      </p:sp>
      <p:pic>
        <p:nvPicPr>
          <p:cNvPr id="70659" name="Content Placeholder 5" descr="God Work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3089"/>
          <a:stretch>
            <a:fillRect/>
          </a:stretch>
        </p:blipFill>
        <p:spPr>
          <a:xfrm>
            <a:off x="4691063" y="1676400"/>
            <a:ext cx="4224337" cy="4525963"/>
          </a:xfrm>
        </p:spPr>
      </p:pic>
    </p:spTree>
    <p:extLst>
      <p:ext uri="{BB962C8B-B14F-4D97-AF65-F5344CB8AC3E}">
        <p14:creationId xmlns:p14="http://schemas.microsoft.com/office/powerpoint/2010/main" val="292706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“God’s Church does not have a mission. God’s mission has a church.”</a:t>
            </a:r>
          </a:p>
        </p:txBody>
      </p:sp>
      <p:pic>
        <p:nvPicPr>
          <p:cNvPr id="2" name="Content Placeholder 1" descr="Church is Peo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990" r="-85990"/>
          <a:stretch>
            <a:fillRect/>
          </a:stretch>
        </p:blipFill>
        <p:spPr>
          <a:xfrm>
            <a:off x="105956" y="1660672"/>
            <a:ext cx="9038044" cy="4970576"/>
          </a:xfrm>
        </p:spPr>
      </p:pic>
    </p:spTree>
    <p:extLst>
      <p:ext uri="{BB962C8B-B14F-4D97-AF65-F5344CB8AC3E}">
        <p14:creationId xmlns:p14="http://schemas.microsoft.com/office/powerpoint/2010/main" val="293459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Building Block of Renewal:</a:t>
            </a:r>
            <a:br>
              <a:rPr lang="en-US" dirty="0" smtClean="0"/>
            </a:br>
            <a:r>
              <a:rPr lang="en-US" dirty="0" smtClean="0"/>
              <a:t>Missional Consciousness</a:t>
            </a:r>
            <a:endParaRPr lang="en-US" dirty="0"/>
          </a:p>
        </p:txBody>
      </p:sp>
      <p:pic>
        <p:nvPicPr>
          <p:cNvPr id="4" name="Content Placeholder 3" descr="Blocks 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32" r="-28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032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1-B: Spiritual Growth and Discipleship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Spiritual Maturity Profile</a:t>
            </a:r>
            <a:br>
              <a:rPr lang="en-US">
                <a:latin typeface="Calibri" charset="0"/>
              </a:rPr>
            </a:br>
            <a:r>
              <a:rPr lang="en-US" sz="2800" i="1">
                <a:latin typeface="Calibri" charset="0"/>
              </a:rPr>
              <a:t>(Based on TLI Reveal Study)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27000" y="1660525"/>
            <a:ext cx="8229600" cy="4525963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Exploring Christ (functional agnostics) – 25%</a:t>
            </a:r>
          </a:p>
          <a:p>
            <a:r>
              <a:rPr lang="en-US" sz="2800">
                <a:latin typeface="Calibri" charset="0"/>
              </a:rPr>
              <a:t>Growing in Christ (catechetical knowledge) – 47%</a:t>
            </a:r>
          </a:p>
          <a:p>
            <a:r>
              <a:rPr lang="en-US" sz="2800">
                <a:latin typeface="Calibri" charset="0"/>
              </a:rPr>
              <a:t>Close to Christ (relational Christianity) – 19%</a:t>
            </a:r>
          </a:p>
          <a:p>
            <a:r>
              <a:rPr lang="en-US" sz="2800">
                <a:latin typeface="Calibri" charset="0"/>
              </a:rPr>
              <a:t>Christ-centered (sacrificial discipleship) – 9%</a:t>
            </a:r>
          </a:p>
        </p:txBody>
      </p:sp>
    </p:spTree>
    <p:extLst>
      <p:ext uri="{BB962C8B-B14F-4D97-AF65-F5344CB8AC3E}">
        <p14:creationId xmlns:p14="http://schemas.microsoft.com/office/powerpoint/2010/main" val="1721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Spiritual Maturity Profile</a:t>
            </a:r>
            <a:br>
              <a:rPr lang="en-US">
                <a:latin typeface="Calibri" charset="0"/>
              </a:rPr>
            </a:br>
            <a:r>
              <a:rPr lang="en-US" sz="2800" i="1">
                <a:latin typeface="Calibri" charset="0"/>
              </a:rPr>
              <a:t>(Based on TLI Reveal Study)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27000" y="1660525"/>
            <a:ext cx="8686800" cy="4525963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Calibri" charset="0"/>
              </a:rPr>
              <a:t>Exploring Christ (functional agnostics) – 25%</a:t>
            </a:r>
          </a:p>
          <a:p>
            <a:r>
              <a:rPr lang="en-US" sz="2800">
                <a:solidFill>
                  <a:srgbClr val="FF0000"/>
                </a:solidFill>
                <a:latin typeface="Calibri" charset="0"/>
              </a:rPr>
              <a:t>Growing in Christ (catechism knowledge) – 47%</a:t>
            </a:r>
          </a:p>
          <a:p>
            <a:r>
              <a:rPr lang="en-US" sz="2800">
                <a:latin typeface="Calibri" charset="0"/>
              </a:rPr>
              <a:t>Close to Christ (relational Christianity) – 19%</a:t>
            </a:r>
          </a:p>
          <a:p>
            <a:r>
              <a:rPr lang="en-US" sz="2800">
                <a:latin typeface="Calibri" charset="0"/>
              </a:rPr>
              <a:t>Christ-centered (sacrificial discipleship) – 9%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7593013" y="1166813"/>
            <a:ext cx="14589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/>
              <a:t>}</a:t>
            </a:r>
            <a:r>
              <a:rPr lang="en-US" sz="4000"/>
              <a:t>72%</a:t>
            </a:r>
          </a:p>
        </p:txBody>
      </p:sp>
    </p:spTree>
    <p:extLst>
      <p:ext uri="{BB962C8B-B14F-4D97-AF65-F5344CB8AC3E}">
        <p14:creationId xmlns:p14="http://schemas.microsoft.com/office/powerpoint/2010/main" val="254546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is off most radars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77348"/>
            <a:ext cx="4038600" cy="4525963"/>
          </a:xfrm>
        </p:spPr>
        <p:txBody>
          <a:bodyPr/>
          <a:lstStyle/>
          <a:p>
            <a:r>
              <a:rPr lang="en-US" dirty="0" smtClean="0"/>
              <a:t>About 12% of Americans attend church in a typical week</a:t>
            </a:r>
          </a:p>
          <a:p>
            <a:r>
              <a:rPr lang="en-US" dirty="0" smtClean="0"/>
              <a:t>35% of people under age 30 have no church affiliation</a:t>
            </a:r>
          </a:p>
          <a:p>
            <a:r>
              <a:rPr lang="en-US" dirty="0" smtClean="0"/>
              <a:t>Many families are 3-5 generations deep being unchurched</a:t>
            </a:r>
            <a:endParaRPr lang="en-US" dirty="0"/>
          </a:p>
        </p:txBody>
      </p:sp>
      <p:pic>
        <p:nvPicPr>
          <p:cNvPr id="6" name="Content Placeholder 5" descr="Off the Radar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939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Spiritual Maturity Profile</a:t>
            </a:r>
            <a:br>
              <a:rPr lang="en-US">
                <a:latin typeface="Calibri" charset="0"/>
              </a:rPr>
            </a:br>
            <a:r>
              <a:rPr lang="en-US" sz="2800" i="1">
                <a:latin typeface="Calibri" charset="0"/>
              </a:rPr>
              <a:t>(Based on TLI Reveal Study)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27000" y="1660525"/>
            <a:ext cx="8686800" cy="4525963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Exploring Christ (functional agnostics) – 25%</a:t>
            </a:r>
          </a:p>
          <a:p>
            <a:r>
              <a:rPr lang="en-US" sz="2800" dirty="0">
                <a:latin typeface="Calibri" charset="0"/>
              </a:rPr>
              <a:t>Growing in Christ (catechism knowledge) – 47%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Close to Christ (relational Christianity) – 19%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Christ-centered (sacrificial discipleship) – 9%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7294414" y="2255223"/>
            <a:ext cx="14584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dirty="0" smtClean="0"/>
              <a:t>}</a:t>
            </a:r>
            <a:r>
              <a:rPr lang="en-US" sz="4000" dirty="0" smtClean="0"/>
              <a:t>28%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72213" y="4696293"/>
            <a:ext cx="3380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group has God </a:t>
            </a:r>
          </a:p>
          <a:p>
            <a:r>
              <a:rPr lang="en-US" sz="3200" dirty="0" smtClean="0"/>
              <a:t>Present and active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 rot="15321067">
            <a:off x="6329492" y="405130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alibri" charset="0"/>
              </a:rPr>
              <a:t>We Have Unintentionally Taught People</a:t>
            </a:r>
            <a:br>
              <a:rPr lang="en-US" sz="3600">
                <a:latin typeface="Calibri" charset="0"/>
              </a:rPr>
            </a:br>
            <a:r>
              <a:rPr lang="en-US" sz="3600" i="1">
                <a:latin typeface="Calibri" charset="0"/>
              </a:rPr>
              <a:t>“God is not present and active”</a:t>
            </a:r>
          </a:p>
        </p:txBody>
      </p:sp>
      <p:pic>
        <p:nvPicPr>
          <p:cNvPr id="117762" name="Content Placeholder 7" descr="God is not her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4018"/>
          <a:stretch>
            <a:fillRect/>
          </a:stretch>
        </p:blipFill>
        <p:spPr>
          <a:xfrm>
            <a:off x="-14288" y="1581775"/>
            <a:ext cx="9369426" cy="5302250"/>
          </a:xfrm>
        </p:spPr>
      </p:pic>
    </p:spTree>
    <p:extLst>
      <p:ext uri="{BB962C8B-B14F-4D97-AF65-F5344CB8AC3E}">
        <p14:creationId xmlns:p14="http://schemas.microsoft.com/office/powerpoint/2010/main" val="228703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Apostles Creed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“Theological archaeology?”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Jesus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Was conceived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Born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Suffered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Crucified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Died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Was buried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Rose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Descended</a:t>
            </a:r>
          </a:p>
          <a:p>
            <a:pPr lvl="1"/>
            <a:r>
              <a:rPr lang="en-US">
                <a:latin typeface="Calibri" charset="0"/>
              </a:rPr>
              <a:t>Is seated (in heaven)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Calibri" charset="0"/>
              </a:rPr>
              <a:t>Will come (some day)</a:t>
            </a:r>
          </a:p>
        </p:txBody>
      </p:sp>
      <p:pic>
        <p:nvPicPr>
          <p:cNvPr id="118787" name="Content Placeholder 4" descr="Ancient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6" r="32916"/>
          <a:stretch>
            <a:fillRect/>
          </a:stretch>
        </p:blipFill>
        <p:spPr>
          <a:xfrm>
            <a:off x="4648200" y="2068513"/>
            <a:ext cx="3687763" cy="4133850"/>
          </a:xfrm>
        </p:spPr>
      </p:pic>
    </p:spTree>
    <p:extLst>
      <p:ext uri="{BB962C8B-B14F-4D97-AF65-F5344CB8AC3E}">
        <p14:creationId xmlns:p14="http://schemas.microsoft.com/office/powerpoint/2010/main" val="284169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Luther’s Quest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Help People Trust a Present God</a:t>
            </a:r>
          </a:p>
        </p:txBody>
      </p:sp>
      <p:sp>
        <p:nvSpPr>
          <p:cNvPr id="119810" name="Content Placeholder 4"/>
          <p:cNvSpPr>
            <a:spLocks noGrp="1"/>
          </p:cNvSpPr>
          <p:nvPr>
            <p:ph idx="1"/>
          </p:nvPr>
        </p:nvSpPr>
        <p:spPr>
          <a:xfrm>
            <a:off x="295424" y="1516544"/>
            <a:ext cx="8451850" cy="4525963"/>
          </a:xfrm>
        </p:spPr>
        <p:txBody>
          <a:bodyPr/>
          <a:lstStyle/>
          <a:p>
            <a:pPr marL="0" indent="0">
              <a:spcBef>
                <a:spcPts val="168"/>
              </a:spcBef>
              <a:buFont typeface="Arial" charset="0"/>
              <a:buNone/>
            </a:pPr>
            <a:r>
              <a:rPr lang="en-US" dirty="0">
                <a:latin typeface="Calibri" charset="0"/>
              </a:rPr>
              <a:t>I believe that God has made me and all creatures; God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has given </a:t>
            </a:r>
            <a:r>
              <a:rPr lang="en-US" dirty="0">
                <a:latin typeface="Calibri" charset="0"/>
              </a:rPr>
              <a:t>me my body... </a:t>
            </a:r>
          </a:p>
          <a:p>
            <a:pPr marL="0" indent="0">
              <a:spcBef>
                <a:spcPts val="168"/>
              </a:spcBef>
              <a:buFont typeface="Arial" charset="0"/>
              <a:buNone/>
            </a:pPr>
            <a:r>
              <a:rPr lang="en-US" dirty="0">
                <a:latin typeface="Calibri" charset="0"/>
              </a:rPr>
              <a:t>and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still takes care </a:t>
            </a:r>
            <a:r>
              <a:rPr lang="en-US" dirty="0">
                <a:latin typeface="Calibri" charset="0"/>
              </a:rPr>
              <a:t>of them. </a:t>
            </a:r>
          </a:p>
          <a:p>
            <a:pPr marL="0" indent="0">
              <a:spcBef>
                <a:spcPts val="168"/>
              </a:spcBef>
              <a:buFont typeface="Arial" charset="0"/>
              <a:buNone/>
            </a:pPr>
            <a:r>
              <a:rPr lang="en-US" dirty="0">
                <a:latin typeface="Calibri" charset="0"/>
              </a:rPr>
              <a:t>also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gives</a:t>
            </a:r>
            <a:r>
              <a:rPr lang="en-US" dirty="0">
                <a:latin typeface="Calibri" charset="0"/>
              </a:rPr>
              <a:t> me clothing... </a:t>
            </a:r>
          </a:p>
          <a:p>
            <a:pPr marL="0" indent="0">
              <a:spcBef>
                <a:spcPts val="168"/>
              </a:spcBef>
              <a:buFont typeface="Arial" charset="0"/>
              <a:buNone/>
            </a:pPr>
            <a:r>
              <a:rPr lang="en-US" dirty="0">
                <a:latin typeface="Calibri" charset="0"/>
              </a:rPr>
              <a:t>richly and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daily provides </a:t>
            </a:r>
            <a:r>
              <a:rPr lang="en-US" dirty="0">
                <a:latin typeface="Calibri" charset="0"/>
              </a:rPr>
              <a:t>me... </a:t>
            </a:r>
          </a:p>
          <a:p>
            <a:pPr marL="0" indent="0">
              <a:buFont typeface="Arial" charset="0"/>
              <a:buNone/>
            </a:pPr>
            <a:r>
              <a:rPr lang="en-US" i="1" dirty="0">
                <a:solidFill>
                  <a:srgbClr val="FF0000"/>
                </a:solidFill>
                <a:latin typeface="Calibri" charset="0"/>
              </a:rPr>
              <a:t>defends</a:t>
            </a:r>
            <a:r>
              <a:rPr lang="en-US" dirty="0">
                <a:latin typeface="Calibri" charset="0"/>
              </a:rPr>
              <a:t> me... and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protects</a:t>
            </a:r>
            <a:r>
              <a:rPr lang="en-US" dirty="0">
                <a:latin typeface="Calibri" charset="0"/>
              </a:rPr>
              <a:t> me... All this God does only out of fatherly, divine goodness and mercy, </a:t>
            </a:r>
            <a:r>
              <a:rPr lang="en-US" b="1" dirty="0">
                <a:solidFill>
                  <a:schemeClr val="accent6"/>
                </a:solidFill>
                <a:latin typeface="Calibri" charset="0"/>
              </a:rPr>
              <a:t>without any merit or worthiness in me</a:t>
            </a:r>
            <a:r>
              <a:rPr lang="en-US" dirty="0">
                <a:latin typeface="Calibri" charset="0"/>
              </a:rPr>
              <a:t>. For all this it is my duty to </a:t>
            </a:r>
            <a:r>
              <a:rPr lang="en-US" u="sng" dirty="0">
                <a:solidFill>
                  <a:srgbClr val="FF0000"/>
                </a:solidFill>
                <a:latin typeface="Calibri" charset="0"/>
              </a:rPr>
              <a:t>thank</a:t>
            </a:r>
            <a:r>
              <a:rPr lang="en-US" dirty="0">
                <a:latin typeface="Calibri" charset="0"/>
              </a:rPr>
              <a:t> and </a:t>
            </a:r>
            <a:r>
              <a:rPr lang="en-US" u="sng" dirty="0">
                <a:solidFill>
                  <a:srgbClr val="FF0000"/>
                </a:solidFill>
                <a:latin typeface="Calibri" charset="0"/>
              </a:rPr>
              <a:t>praise</a:t>
            </a:r>
            <a:r>
              <a:rPr lang="en-US" dirty="0">
                <a:latin typeface="Calibri" charset="0"/>
              </a:rPr>
              <a:t>, </a:t>
            </a:r>
            <a:r>
              <a:rPr lang="en-US" u="sng" dirty="0">
                <a:solidFill>
                  <a:srgbClr val="FF0000"/>
                </a:solidFill>
                <a:latin typeface="Calibri" charset="0"/>
              </a:rPr>
              <a:t>serve</a:t>
            </a:r>
            <a:r>
              <a:rPr lang="en-US" dirty="0">
                <a:latin typeface="Calibri" charset="0"/>
              </a:rPr>
              <a:t> and </a:t>
            </a:r>
            <a:r>
              <a:rPr lang="en-US" u="sng" dirty="0">
                <a:solidFill>
                  <a:srgbClr val="FF0000"/>
                </a:solidFill>
                <a:latin typeface="Calibri" charset="0"/>
              </a:rPr>
              <a:t>obey</a:t>
            </a:r>
            <a:r>
              <a:rPr lang="en-US" dirty="0">
                <a:latin typeface="Calibri" charset="0"/>
              </a:rPr>
              <a:t> him. This is most certainly true.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2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P: Let us declare our faith in God.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2007"/>
            <a:ext cx="8444762" cy="5457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We </a:t>
            </a:r>
            <a:r>
              <a:rPr lang="en-US" sz="4000" dirty="0"/>
              <a:t>believe in God the Father,</a:t>
            </a:r>
          </a:p>
          <a:p>
            <a:pPr marL="0" indent="0">
              <a:buNone/>
            </a:pPr>
            <a:r>
              <a:rPr lang="en-US" sz="4000" dirty="0"/>
              <a:t>from whom every family</a:t>
            </a:r>
          </a:p>
          <a:p>
            <a:pPr marL="0" indent="0">
              <a:buNone/>
            </a:pPr>
            <a:r>
              <a:rPr lang="en-US" sz="4000" dirty="0"/>
              <a:t>in heaven and on earth is named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We believe in God the Son</a:t>
            </a:r>
            <a:r>
              <a:rPr lang="en-US" sz="4000" dirty="0" smtClean="0"/>
              <a:t>, crucified and risen, who </a:t>
            </a:r>
            <a:r>
              <a:rPr lang="en-US" sz="4000" dirty="0"/>
              <a:t>lives in our hearts through faith</a:t>
            </a:r>
            <a:r>
              <a:rPr lang="en-US" sz="4000" dirty="0" smtClean="0"/>
              <a:t>, and </a:t>
            </a:r>
            <a:r>
              <a:rPr lang="en-US" sz="4000" dirty="0"/>
              <a:t>fills us with his love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32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56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We believe in God the Holy Spirit,</a:t>
            </a:r>
          </a:p>
          <a:p>
            <a:pPr marL="0" indent="0">
              <a:buNone/>
            </a:pPr>
            <a:r>
              <a:rPr lang="en-US" sz="4000" dirty="0" smtClean="0"/>
              <a:t>who strengthens us </a:t>
            </a:r>
          </a:p>
          <a:p>
            <a:pPr marL="0" indent="0">
              <a:buNone/>
            </a:pPr>
            <a:r>
              <a:rPr lang="en-US" sz="4000" dirty="0" smtClean="0"/>
              <a:t>with power from on high.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We believe in one God;</a:t>
            </a:r>
          </a:p>
          <a:p>
            <a:pPr marL="0" indent="0">
              <a:buNone/>
            </a:pPr>
            <a:r>
              <a:rPr lang="en-US" sz="4000" dirty="0" smtClean="0"/>
              <a:t>Father, Son and Holy Spirit.</a:t>
            </a:r>
          </a:p>
          <a:p>
            <a:pPr marL="0" indent="0">
              <a:buNone/>
            </a:pPr>
            <a:r>
              <a:rPr lang="en-US" sz="4000" dirty="0" smtClean="0"/>
              <a:t>Amen. </a:t>
            </a:r>
          </a:p>
        </p:txBody>
      </p:sp>
    </p:spTree>
    <p:extLst>
      <p:ext uri="{BB962C8B-B14F-4D97-AF65-F5344CB8AC3E}">
        <p14:creationId xmlns:p14="http://schemas.microsoft.com/office/powerpoint/2010/main" val="252512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Creed – United Church of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are not alone,</a:t>
            </a:r>
            <a:br>
              <a:rPr lang="en-US" dirty="0"/>
            </a:br>
            <a:r>
              <a:rPr lang="en-US" dirty="0"/>
              <a:t>    we live in God’s world.</a:t>
            </a:r>
          </a:p>
          <a:p>
            <a:pPr marL="0" indent="0">
              <a:buNone/>
            </a:pPr>
            <a:r>
              <a:rPr lang="en-US" dirty="0"/>
              <a:t> We believe in God:</a:t>
            </a:r>
            <a:br>
              <a:rPr lang="en-US" dirty="0"/>
            </a:br>
            <a:r>
              <a:rPr lang="en-US" dirty="0"/>
              <a:t>    who has created and is creating,</a:t>
            </a:r>
            <a:br>
              <a:rPr lang="en-US" dirty="0"/>
            </a:br>
            <a:r>
              <a:rPr lang="en-US" dirty="0"/>
              <a:t>    who has come in Jesus,</a:t>
            </a:r>
            <a:br>
              <a:rPr lang="en-US" dirty="0"/>
            </a:br>
            <a:r>
              <a:rPr lang="en-US" dirty="0"/>
              <a:t>       the Word made flesh,</a:t>
            </a:r>
            <a:br>
              <a:rPr lang="en-US" dirty="0"/>
            </a:br>
            <a:r>
              <a:rPr lang="en-US" dirty="0"/>
              <a:t>       to reconcile and make new,</a:t>
            </a:r>
            <a:br>
              <a:rPr lang="en-US" dirty="0"/>
            </a:br>
            <a:r>
              <a:rPr lang="en-US" dirty="0"/>
              <a:t>    who works in us and others</a:t>
            </a:r>
            <a:br>
              <a:rPr lang="en-US" dirty="0"/>
            </a:br>
            <a:r>
              <a:rPr lang="en-US" dirty="0"/>
              <a:t>       by the Spirit.</a:t>
            </a:r>
          </a:p>
          <a:p>
            <a:pPr marL="0" indent="0">
              <a:buNone/>
            </a:pPr>
            <a:r>
              <a:rPr lang="en-US" dirty="0"/>
              <a:t>We trust in God. </a:t>
            </a:r>
          </a:p>
        </p:txBody>
      </p:sp>
    </p:spTree>
    <p:extLst>
      <p:ext uri="{BB962C8B-B14F-4D97-AF65-F5344CB8AC3E}">
        <p14:creationId xmlns:p14="http://schemas.microsoft.com/office/powerpoint/2010/main" val="411741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are called to be the Church:</a:t>
            </a:r>
            <a:br>
              <a:rPr lang="en-US" dirty="0"/>
            </a:br>
            <a:r>
              <a:rPr lang="en-US" dirty="0"/>
              <a:t>    to celebrate God’s presence,</a:t>
            </a:r>
            <a:br>
              <a:rPr lang="en-US" dirty="0"/>
            </a:br>
            <a:r>
              <a:rPr lang="en-US" dirty="0"/>
              <a:t>    to live with respect in Creation,</a:t>
            </a:r>
            <a:br>
              <a:rPr lang="en-US" dirty="0"/>
            </a:br>
            <a:r>
              <a:rPr lang="en-US" dirty="0"/>
              <a:t>    to love and serve others,</a:t>
            </a:r>
            <a:br>
              <a:rPr lang="en-US" dirty="0"/>
            </a:br>
            <a:r>
              <a:rPr lang="en-US" dirty="0"/>
              <a:t>    to seek justice and resist evil,</a:t>
            </a:r>
            <a:br>
              <a:rPr lang="en-US" dirty="0"/>
            </a:br>
            <a:r>
              <a:rPr lang="en-US" dirty="0"/>
              <a:t>    to proclaim Jesus, crucified and risen,</a:t>
            </a:r>
            <a:br>
              <a:rPr lang="en-US" dirty="0"/>
            </a:br>
            <a:r>
              <a:rPr lang="en-US" dirty="0"/>
              <a:t>       our judge and our hope.</a:t>
            </a:r>
          </a:p>
          <a:p>
            <a:pPr marL="0" indent="0">
              <a:buNone/>
            </a:pPr>
            <a:r>
              <a:rPr lang="en-US" dirty="0"/>
              <a:t>In life, in death, in life beyond death,</a:t>
            </a:r>
            <a:br>
              <a:rPr lang="en-US" dirty="0"/>
            </a:br>
            <a:r>
              <a:rPr lang="en-US" dirty="0"/>
              <a:t>    God is with us.</a:t>
            </a:r>
            <a:br>
              <a:rPr lang="en-US" dirty="0"/>
            </a:br>
            <a:r>
              <a:rPr lang="en-US" dirty="0"/>
              <a:t>We are not alone</a:t>
            </a:r>
            <a:r>
              <a:rPr lang="en-US" dirty="0" smtClean="0"/>
              <a:t>. Thanks </a:t>
            </a:r>
            <a:r>
              <a:rPr lang="en-US" dirty="0"/>
              <a:t>be to God.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5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Another </a:t>
            </a:r>
            <a:r>
              <a:rPr lang="en-US" dirty="0">
                <a:latin typeface="Calibri" charset="0"/>
              </a:rPr>
              <a:t>Building Block of Renewal</a:t>
            </a:r>
          </a:p>
        </p:txBody>
      </p:sp>
      <p:pic>
        <p:nvPicPr>
          <p:cNvPr id="120834" name="Content Placeholder 5" descr="God is pres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9" r="-18259"/>
          <a:stretch>
            <a:fillRect/>
          </a:stretch>
        </p:blipFill>
        <p:spPr>
          <a:xfrm>
            <a:off x="41275" y="1701800"/>
            <a:ext cx="9205913" cy="5062538"/>
          </a:xfrm>
        </p:spPr>
      </p:pic>
    </p:spTree>
    <p:extLst>
      <p:ext uri="{BB962C8B-B14F-4D97-AF65-F5344CB8AC3E}">
        <p14:creationId xmlns:p14="http://schemas.microsoft.com/office/powerpoint/2010/main" val="186930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ELCA (in general)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is Spiritually Immature</a:t>
            </a:r>
          </a:p>
        </p:txBody>
      </p:sp>
      <p:pic>
        <p:nvPicPr>
          <p:cNvPr id="45058" name="Content Placeholder 1" descr="Roo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>
            <a:fillRect/>
          </a:stretch>
        </p:blipFill>
        <p:spPr>
          <a:xfrm>
            <a:off x="-163513" y="1560513"/>
            <a:ext cx="9450388" cy="5297487"/>
          </a:xfrm>
        </p:spPr>
      </p:pic>
    </p:spTree>
    <p:extLst>
      <p:ext uri="{BB962C8B-B14F-4D97-AF65-F5344CB8AC3E}">
        <p14:creationId xmlns:p14="http://schemas.microsoft.com/office/powerpoint/2010/main" val="282873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ELCA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84"/>
            <a:ext cx="4038600" cy="4525963"/>
          </a:xfrm>
        </p:spPr>
        <p:txBody>
          <a:bodyPr/>
          <a:lstStyle/>
          <a:p>
            <a:r>
              <a:rPr lang="en-US" dirty="0" smtClean="0"/>
              <a:t>Worship attendance is under 900,000 people per week.</a:t>
            </a:r>
          </a:p>
          <a:p>
            <a:r>
              <a:rPr lang="en-US" dirty="0" smtClean="0"/>
              <a:t>Average congregational attendance is under 100 per week</a:t>
            </a:r>
          </a:p>
          <a:p>
            <a:r>
              <a:rPr lang="en-US" dirty="0" smtClean="0"/>
              <a:t>Median attendance is 61</a:t>
            </a:r>
            <a:endParaRPr lang="en-US" dirty="0"/>
          </a:p>
        </p:txBody>
      </p:sp>
      <p:pic>
        <p:nvPicPr>
          <p:cNvPr id="5" name="Content Placeholder 4" descr="Decline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08" b="-24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109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 and Scripture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(Spending time with God - </a:t>
            </a:r>
            <a:r>
              <a:rPr lang="en-US" b="1" u="sng" dirty="0" smtClean="0"/>
              <a:t>Christ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don’t know what to do, get people reading their Bible and talking with others about what they read</a:t>
            </a:r>
          </a:p>
          <a:p>
            <a:r>
              <a:rPr lang="en-US" dirty="0" smtClean="0"/>
              <a:t>Jews: “Start with scripture (God gets the FIRST word)</a:t>
            </a:r>
          </a:p>
          <a:p>
            <a:r>
              <a:rPr lang="en-US" dirty="0" smtClean="0"/>
              <a:t>Help people learn to pray (most report they don’t know how)</a:t>
            </a:r>
            <a:endParaRPr lang="en-US" dirty="0"/>
          </a:p>
        </p:txBody>
      </p:sp>
      <p:pic>
        <p:nvPicPr>
          <p:cNvPr id="6" name="Content Placeholder 5" descr="Bible as Crad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564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Your Seats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How clear are the people in your congregation about:</a:t>
            </a:r>
          </a:p>
          <a:p>
            <a:pPr lvl="1"/>
            <a:r>
              <a:rPr lang="en-US" sz="3600" i="1" dirty="0" smtClean="0">
                <a:solidFill>
                  <a:srgbClr val="FF0000"/>
                </a:solidFill>
              </a:rPr>
              <a:t>Why God has your congregation where it is?</a:t>
            </a:r>
          </a:p>
          <a:p>
            <a:pPr lvl="1"/>
            <a:r>
              <a:rPr lang="en-US" sz="3600" i="1" dirty="0" smtClean="0">
                <a:solidFill>
                  <a:srgbClr val="FF0000"/>
                </a:solidFill>
              </a:rPr>
              <a:t>How to grow as disciples of Jesus?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1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your neighbor</a:t>
            </a:r>
            <a:endParaRPr lang="en-US" dirty="0"/>
          </a:p>
        </p:txBody>
      </p:sp>
      <p:pic>
        <p:nvPicPr>
          <p:cNvPr id="4" name="Content Placeholder 3" descr="convers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7" r="-45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154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Minute to Think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2386"/>
            <a:ext cx="8229600" cy="4525963"/>
          </a:xfrm>
        </p:spPr>
        <p:txBody>
          <a:bodyPr/>
          <a:lstStyle/>
          <a:p>
            <a:r>
              <a:rPr lang="en-US" dirty="0" smtClean="0"/>
              <a:t>What if someone who hasn’t attended church for a long time said, “Tell me about your church. Why should someone like me attend?”</a:t>
            </a:r>
          </a:p>
          <a:p>
            <a:pPr lvl="1"/>
            <a:r>
              <a:rPr lang="en-US" dirty="0" smtClean="0"/>
              <a:t>What would you want to tell them?</a:t>
            </a:r>
          </a:p>
          <a:p>
            <a:pPr lvl="1"/>
            <a:r>
              <a:rPr lang="en-US" dirty="0" smtClean="0"/>
              <a:t>If you only had 30 seconds, what would you say to summarize what makes your congregation unique?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4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your neighbor</a:t>
            </a:r>
            <a:endParaRPr lang="en-US" dirty="0"/>
          </a:p>
        </p:txBody>
      </p:sp>
      <p:pic>
        <p:nvPicPr>
          <p:cNvPr id="4" name="Content Placeholder 3" descr="convers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7" r="-45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377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Break</a:t>
            </a:r>
            <a:endParaRPr lang="en-US" dirty="0"/>
          </a:p>
        </p:txBody>
      </p:sp>
      <p:pic>
        <p:nvPicPr>
          <p:cNvPr id="9" name="Content Placeholder 8" descr="Break 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 b="8570"/>
          <a:stretch>
            <a:fillRect/>
          </a:stretch>
        </p:blipFill>
        <p:spPr>
          <a:xfrm>
            <a:off x="100790" y="1761452"/>
            <a:ext cx="9001394" cy="4950420"/>
          </a:xfrm>
        </p:spPr>
      </p:pic>
    </p:spTree>
    <p:extLst>
      <p:ext uri="{BB962C8B-B14F-4D97-AF65-F5344CB8AC3E}">
        <p14:creationId xmlns:p14="http://schemas.microsoft.com/office/powerpoint/2010/main" val="236515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Knowing Our 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Knowing 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Everyone has a faith story. To share it requires a sense that God is present and active in our world and in our lives.</a:t>
            </a:r>
            <a:endParaRPr lang="en-US" dirty="0"/>
          </a:p>
        </p:txBody>
      </p:sp>
      <p:pic>
        <p:nvPicPr>
          <p:cNvPr id="5" name="Content Placeholder 4" descr="Faith Stor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07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Things to Help People See God as Active and Present in Their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i="1" dirty="0"/>
              <a:t>P</a:t>
            </a:r>
            <a:r>
              <a:rPr lang="en-US" i="1" dirty="0" smtClean="0"/>
              <a:t>reaching </a:t>
            </a:r>
            <a:r>
              <a:rPr lang="en-US" i="1" dirty="0"/>
              <a:t>needs to attend to the notion of how God is active in our world and in our lives. </a:t>
            </a:r>
          </a:p>
          <a:p>
            <a:pPr lvl="0"/>
            <a:r>
              <a:rPr lang="en-US" i="1" dirty="0" smtClean="0"/>
              <a:t>Conversations </a:t>
            </a:r>
            <a:r>
              <a:rPr lang="en-US" i="1" dirty="0"/>
              <a:t>need to be shaped and the </a:t>
            </a:r>
            <a:r>
              <a:rPr lang="en-US" i="1" dirty="0" smtClean="0"/>
              <a:t>congregation needs </a:t>
            </a:r>
            <a:r>
              <a:rPr lang="en-US" i="1" dirty="0"/>
              <a:t>to be a safe place for people to discuss this. </a:t>
            </a:r>
            <a:endParaRPr lang="en-US" i="1" dirty="0" smtClean="0"/>
          </a:p>
          <a:p>
            <a:pPr lvl="0"/>
            <a:r>
              <a:rPr lang="en-US" i="1" dirty="0" smtClean="0"/>
              <a:t>Spiritual </a:t>
            </a:r>
            <a:r>
              <a:rPr lang="en-US" i="1" dirty="0"/>
              <a:t>practice needs to be strengthened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God is Activ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4648200" y="1675790"/>
            <a:ext cx="4038600" cy="4753900"/>
          </a:xfrm>
        </p:spPr>
      </p:pic>
    </p:spTree>
    <p:extLst>
      <p:ext uri="{BB962C8B-B14F-4D97-AF65-F5344CB8AC3E}">
        <p14:creationId xmlns:p14="http://schemas.microsoft.com/office/powerpoint/2010/main" val="322761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Exercise</a:t>
            </a:r>
            <a:br>
              <a:rPr lang="en-US" dirty="0" smtClean="0"/>
            </a:br>
            <a:r>
              <a:rPr lang="en-US" dirty="0" smtClean="0"/>
              <a:t>Beginning to Share Your Faith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Think about the phases in your life when you became more conscious of the fact that Jesus really loves you.</a:t>
            </a:r>
          </a:p>
          <a:p>
            <a:r>
              <a:rPr lang="en-US" dirty="0" smtClean="0"/>
              <a:t>Who are three person(s) who made that come to life for you?</a:t>
            </a:r>
          </a:p>
          <a:p>
            <a:r>
              <a:rPr lang="en-US" dirty="0" smtClean="0"/>
              <a:t>How did they do it?</a:t>
            </a:r>
            <a:endParaRPr lang="en-US" dirty="0"/>
          </a:p>
        </p:txBody>
      </p:sp>
      <p:pic>
        <p:nvPicPr>
          <p:cNvPr id="5" name="Content Placeholder 4" descr="conversa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1" b="-3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86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drive by churches all the time.</a:t>
            </a:r>
            <a:br>
              <a:rPr lang="en-US" dirty="0" smtClean="0"/>
            </a:br>
            <a:r>
              <a:rPr lang="en-US" dirty="0" smtClean="0"/>
              <a:t>Why stop at any? Why stop at yours?</a:t>
            </a:r>
            <a:endParaRPr lang="en-US" dirty="0"/>
          </a:p>
        </p:txBody>
      </p:sp>
      <p:pic>
        <p:nvPicPr>
          <p:cNvPr id="4" name="Content Placeholder 3" descr="Church Sig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85" r="-58385"/>
          <a:stretch>
            <a:fillRect/>
          </a:stretch>
        </p:blipFill>
        <p:spPr>
          <a:xfrm>
            <a:off x="-490362" y="1596553"/>
            <a:ext cx="9969285" cy="5261447"/>
          </a:xfrm>
        </p:spPr>
      </p:pic>
    </p:spTree>
    <p:extLst>
      <p:ext uri="{BB962C8B-B14F-4D97-AF65-F5344CB8AC3E}">
        <p14:creationId xmlns:p14="http://schemas.microsoft.com/office/powerpoint/2010/main" val="63197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Daily Life: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Our Ongoing Connection </a:t>
            </a:r>
            <a:r>
              <a:rPr lang="en-US" dirty="0">
                <a:latin typeface="Calibri" charset="0"/>
              </a:rPr>
              <a:t>to an Active God</a:t>
            </a:r>
          </a:p>
        </p:txBody>
      </p:sp>
      <p:pic>
        <p:nvPicPr>
          <p:cNvPr id="71682" name="Content Placeholder 4" descr="God is up to somethin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5533"/>
          <a:stretch>
            <a:fillRect/>
          </a:stretch>
        </p:blipFill>
        <p:spPr>
          <a:xfrm>
            <a:off x="603250" y="2028825"/>
            <a:ext cx="3722688" cy="4173538"/>
          </a:xfrm>
        </p:spPr>
      </p:pic>
      <p:sp>
        <p:nvSpPr>
          <p:cNvPr id="716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8896"/>
            <a:ext cx="4038600" cy="45259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Our lives and work matter</a:t>
            </a:r>
          </a:p>
          <a:p>
            <a:r>
              <a:rPr lang="en-US" dirty="0">
                <a:latin typeface="Calibri" charset="0"/>
              </a:rPr>
              <a:t>Our hands, feet and voice are extensions of those of Jesus.</a:t>
            </a:r>
          </a:p>
          <a:p>
            <a:r>
              <a:rPr lang="en-US" dirty="0">
                <a:latin typeface="Calibri" charset="0"/>
              </a:rPr>
              <a:t>Our lives continue the work of Jesus.</a:t>
            </a:r>
          </a:p>
          <a:p>
            <a:r>
              <a:rPr lang="en-US" dirty="0">
                <a:latin typeface="Calibri" charset="0"/>
              </a:rPr>
              <a:t>We join WITH God in the work.</a:t>
            </a:r>
          </a:p>
        </p:txBody>
      </p:sp>
    </p:spTree>
    <p:extLst>
      <p:ext uri="{BB962C8B-B14F-4D97-AF65-F5344CB8AC3E}">
        <p14:creationId xmlns:p14="http://schemas.microsoft.com/office/powerpoint/2010/main" val="15187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St. Teresa of Avila: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Our Bodies are Sacramental</a:t>
            </a:r>
          </a:p>
        </p:txBody>
      </p:sp>
      <p:pic>
        <p:nvPicPr>
          <p:cNvPr id="72706" name="Content Placeholder 4" descr="Christ's Hands and Feet - Avil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146050" y="1660525"/>
            <a:ext cx="9032875" cy="4967288"/>
          </a:xfrm>
        </p:spPr>
      </p:pic>
    </p:spTree>
    <p:extLst>
      <p:ext uri="{BB962C8B-B14F-4D97-AF65-F5344CB8AC3E}">
        <p14:creationId xmlns:p14="http://schemas.microsoft.com/office/powerpoint/2010/main" val="127179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Vocation: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ALL of life matters to God</a:t>
            </a:r>
          </a:p>
        </p:txBody>
      </p:sp>
      <p:sp>
        <p:nvSpPr>
          <p:cNvPr id="73730" name="Content Placeholder 3"/>
          <p:cNvSpPr>
            <a:spLocks noGrp="1"/>
          </p:cNvSpPr>
          <p:nvPr>
            <p:ph sz="half" idx="1"/>
          </p:nvPr>
        </p:nvSpPr>
        <p:spPr>
          <a:xfrm>
            <a:off x="282575" y="1617663"/>
            <a:ext cx="8578850" cy="4525962"/>
          </a:xfrm>
        </p:spPr>
        <p:txBody>
          <a:bodyPr/>
          <a:lstStyle/>
          <a:p>
            <a:r>
              <a:rPr lang="en-US">
                <a:latin typeface="Calibri" charset="0"/>
              </a:rPr>
              <a:t>Vocation – we are “called” to join our work to God’s</a:t>
            </a:r>
          </a:p>
          <a:p>
            <a:r>
              <a:rPr lang="en-US">
                <a:latin typeface="Calibri" charset="0"/>
              </a:rPr>
              <a:t>In our baptism we are joined to the work of Jesus (our baptismal calling)</a:t>
            </a:r>
          </a:p>
          <a:p>
            <a:r>
              <a:rPr lang="en-US">
                <a:latin typeface="Calibri" charset="0"/>
              </a:rPr>
              <a:t>Calling is less WHAT we do and more WHY and HOW we do it!</a:t>
            </a:r>
          </a:p>
          <a:p>
            <a:r>
              <a:rPr lang="en-US">
                <a:latin typeface="Calibri" charset="0"/>
                <a:hlinkClick r:id="rId2"/>
              </a:rPr>
              <a:t>www.theologyofwork.org</a:t>
            </a:r>
            <a:r>
              <a:rPr lang="en-US">
                <a:latin typeface="Calibri" charset="0"/>
              </a:rPr>
              <a:t> 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pic>
        <p:nvPicPr>
          <p:cNvPr id="73731" name="Content Placeholder 5" descr="Vocation Luther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80" b="-68980"/>
          <a:stretch>
            <a:fillRect/>
          </a:stretch>
        </p:blipFill>
        <p:spPr>
          <a:xfrm>
            <a:off x="4519613" y="3194050"/>
            <a:ext cx="4624387" cy="5181600"/>
          </a:xfrm>
        </p:spPr>
      </p:pic>
    </p:spTree>
    <p:extLst>
      <p:ext uri="{BB962C8B-B14F-4D97-AF65-F5344CB8AC3E}">
        <p14:creationId xmlns:p14="http://schemas.microsoft.com/office/powerpoint/2010/main" val="34511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Vocational Work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797425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Vocational Interviews</a:t>
            </a:r>
          </a:p>
          <a:p>
            <a:pPr lvl="1"/>
            <a:r>
              <a:rPr lang="en-US">
                <a:latin typeface="Calibri" charset="0"/>
              </a:rPr>
              <a:t>Tell us about the work you do.</a:t>
            </a:r>
          </a:p>
          <a:p>
            <a:pPr lvl="1"/>
            <a:r>
              <a:rPr lang="en-US">
                <a:latin typeface="Calibri" charset="0"/>
              </a:rPr>
              <a:t>How does what you do contribute to the world God loves?</a:t>
            </a:r>
          </a:p>
          <a:p>
            <a:pPr lvl="1"/>
            <a:r>
              <a:rPr lang="en-US">
                <a:latin typeface="Calibri" charset="0"/>
              </a:rPr>
              <a:t>What are some issues you face at work?</a:t>
            </a:r>
          </a:p>
          <a:p>
            <a:pPr lvl="1"/>
            <a:r>
              <a:rPr lang="en-US">
                <a:latin typeface="Calibri" charset="0"/>
              </a:rPr>
              <a:t>How does your faith make a difference in how you deal with these issues?</a:t>
            </a:r>
          </a:p>
          <a:p>
            <a:pPr lvl="1"/>
            <a:r>
              <a:rPr lang="en-US">
                <a:latin typeface="Calibri" charset="0"/>
              </a:rPr>
              <a:t>How can we be praying for you?</a:t>
            </a:r>
          </a:p>
        </p:txBody>
      </p:sp>
      <p:pic>
        <p:nvPicPr>
          <p:cNvPr id="74755" name="Content Placeholder 6" descr="Vocation A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r="16537"/>
          <a:stretch>
            <a:fillRect/>
          </a:stretch>
        </p:blipFill>
        <p:spPr>
          <a:xfrm>
            <a:off x="5380038" y="2168525"/>
            <a:ext cx="3598862" cy="4033838"/>
          </a:xfrm>
        </p:spPr>
      </p:pic>
    </p:spTree>
    <p:extLst>
      <p:ext uri="{BB962C8B-B14F-4D97-AF65-F5344CB8AC3E}">
        <p14:creationId xmlns:p14="http://schemas.microsoft.com/office/powerpoint/2010/main" val="14452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Quality Matters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1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Quality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Worship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Preaching</a:t>
            </a:r>
          </a:p>
          <a:p>
            <a:r>
              <a:rPr lang="en-US" dirty="0" smtClean="0"/>
              <a:t>Clutter</a:t>
            </a:r>
          </a:p>
          <a:p>
            <a:r>
              <a:rPr lang="en-US" dirty="0" smtClean="0"/>
              <a:t>Hospitality</a:t>
            </a:r>
            <a:endParaRPr lang="en-US" dirty="0"/>
          </a:p>
        </p:txBody>
      </p:sp>
      <p:pic>
        <p:nvPicPr>
          <p:cNvPr id="5" name="Content Placeholder 4" descr="Quality Low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39" b="-21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640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Reminder of Basic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9378"/>
            <a:ext cx="4038600" cy="4525963"/>
          </a:xfrm>
        </p:spPr>
        <p:txBody>
          <a:bodyPr/>
          <a:lstStyle/>
          <a:p>
            <a:r>
              <a:rPr lang="en-US" dirty="0" smtClean="0"/>
              <a:t>Average of almost  everything is 50</a:t>
            </a:r>
            <a:r>
              <a:rPr lang="en-US" baseline="30000" dirty="0" smtClean="0"/>
              <a:t>th</a:t>
            </a:r>
            <a:r>
              <a:rPr lang="en-US" dirty="0" smtClean="0"/>
              <a:t> percentile. </a:t>
            </a:r>
          </a:p>
          <a:p>
            <a:r>
              <a:rPr lang="en-US" dirty="0" smtClean="0"/>
              <a:t>By definition half of everything is below average</a:t>
            </a:r>
            <a:endParaRPr lang="en-US" dirty="0"/>
          </a:p>
        </p:txBody>
      </p:sp>
      <p:pic>
        <p:nvPicPr>
          <p:cNvPr id="5" name="Content Placeholder 4" descr="Bell Curv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14" b="-13914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67610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Reminder of Basic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9378"/>
            <a:ext cx="4038600" cy="4525963"/>
          </a:xfrm>
        </p:spPr>
        <p:txBody>
          <a:bodyPr/>
          <a:lstStyle/>
          <a:p>
            <a:r>
              <a:rPr lang="en-US" dirty="0" smtClean="0"/>
              <a:t>Average of almost  everything is 50</a:t>
            </a:r>
            <a:r>
              <a:rPr lang="en-US" baseline="30000" dirty="0" smtClean="0"/>
              <a:t>th</a:t>
            </a:r>
            <a:r>
              <a:rPr lang="en-US" dirty="0" smtClean="0"/>
              <a:t> percentile. </a:t>
            </a:r>
          </a:p>
          <a:p>
            <a:r>
              <a:rPr lang="en-US" dirty="0" smtClean="0"/>
              <a:t>By definition half of everything is below average</a:t>
            </a:r>
            <a:endParaRPr lang="en-US" dirty="0"/>
          </a:p>
        </p:txBody>
      </p:sp>
      <p:pic>
        <p:nvPicPr>
          <p:cNvPr id="5" name="Content Placeholder 4" descr="Bell Curv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14" b="-13914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  <p:cxnSp>
        <p:nvCxnSpPr>
          <p:cNvPr id="6" name="Straight Connector 5"/>
          <p:cNvCxnSpPr>
            <a:endCxn id="5" idx="2"/>
          </p:cNvCxnSpPr>
          <p:nvPr/>
        </p:nvCxnSpPr>
        <p:spPr>
          <a:xfrm>
            <a:off x="6652014" y="2559783"/>
            <a:ext cx="15486" cy="364258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18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Reminder of Basic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9378"/>
            <a:ext cx="4038600" cy="4525963"/>
          </a:xfrm>
        </p:spPr>
        <p:txBody>
          <a:bodyPr/>
          <a:lstStyle/>
          <a:p>
            <a:r>
              <a:rPr lang="en-US" dirty="0" smtClean="0"/>
              <a:t>85% of all ELCA congregations are stagnant or in decline</a:t>
            </a:r>
            <a:endParaRPr lang="en-US" dirty="0"/>
          </a:p>
        </p:txBody>
      </p:sp>
      <p:pic>
        <p:nvPicPr>
          <p:cNvPr id="5" name="Content Placeholder 4" descr="Bell Curv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14" b="-13914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  <p:cxnSp>
        <p:nvCxnSpPr>
          <p:cNvPr id="6" name="Straight Connector 5"/>
          <p:cNvCxnSpPr>
            <a:endCxn id="5" idx="2"/>
          </p:cNvCxnSpPr>
          <p:nvPr/>
        </p:nvCxnSpPr>
        <p:spPr>
          <a:xfrm>
            <a:off x="6652014" y="2559783"/>
            <a:ext cx="15486" cy="364258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49457" y="2559783"/>
            <a:ext cx="15486" cy="364258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592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Reminder of Basic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9378"/>
            <a:ext cx="4038600" cy="4525963"/>
          </a:xfrm>
        </p:spPr>
        <p:txBody>
          <a:bodyPr/>
          <a:lstStyle/>
          <a:p>
            <a:r>
              <a:rPr lang="en-US" dirty="0" smtClean="0"/>
              <a:t>85% of all ELCA congregations are stagnant or in decline</a:t>
            </a:r>
          </a:p>
          <a:p>
            <a:r>
              <a:rPr lang="en-US" dirty="0" smtClean="0"/>
              <a:t>Even a number of “above average” ELCA congregations are stagnant or declining</a:t>
            </a:r>
            <a:endParaRPr lang="en-US" dirty="0"/>
          </a:p>
        </p:txBody>
      </p:sp>
      <p:pic>
        <p:nvPicPr>
          <p:cNvPr id="5" name="Content Placeholder 4" descr="Bell Curv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14" b="-13914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  <p:cxnSp>
        <p:nvCxnSpPr>
          <p:cNvPr id="6" name="Straight Connector 5"/>
          <p:cNvCxnSpPr>
            <a:endCxn id="5" idx="2"/>
          </p:cNvCxnSpPr>
          <p:nvPr/>
        </p:nvCxnSpPr>
        <p:spPr>
          <a:xfrm>
            <a:off x="6652014" y="2559783"/>
            <a:ext cx="15486" cy="364258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49457" y="2559783"/>
            <a:ext cx="15486" cy="364258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6812851" y="201844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Silly Question:</a:t>
            </a:r>
            <a:br>
              <a:rPr lang="en-US" dirty="0" smtClean="0"/>
            </a:br>
            <a:r>
              <a:rPr lang="en-US" dirty="0" smtClean="0"/>
              <a:t>Do you want to go to church?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0654" y="3886200"/>
            <a:ext cx="77724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There are supposedly no dumb questions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(but this one generally is pretty close)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Not “Above Average” in a Lot,</a:t>
            </a:r>
            <a:br>
              <a:rPr lang="en-US" dirty="0" smtClean="0"/>
            </a:br>
            <a:r>
              <a:rPr lang="en-US" dirty="0" smtClean="0"/>
              <a:t>It Will Be Harder to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03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People often say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“I love my church but I don’t know if my friends will like it.”</a:t>
            </a:r>
          </a:p>
          <a:p>
            <a:r>
              <a:rPr lang="en-US" dirty="0" smtClean="0"/>
              <a:t>“I feel at home in my congregation, but I don’t know if I am actually growing in my faith.”</a:t>
            </a:r>
          </a:p>
        </p:txBody>
      </p:sp>
      <p:pic>
        <p:nvPicPr>
          <p:cNvPr id="5" name="Content Placeholder 4" descr="Quality Matter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4" b="-6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68324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Have Company at Home...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0002"/>
            <a:ext cx="4038600" cy="4525963"/>
          </a:xfrm>
        </p:spPr>
        <p:txBody>
          <a:bodyPr/>
          <a:lstStyle/>
          <a:p>
            <a:r>
              <a:rPr lang="en-US" dirty="0" smtClean="0"/>
              <a:t>You clean up!</a:t>
            </a:r>
          </a:p>
          <a:p>
            <a:r>
              <a:rPr lang="en-US" dirty="0" smtClean="0"/>
              <a:t>Move/hide the mess!</a:t>
            </a:r>
          </a:p>
          <a:p>
            <a:r>
              <a:rPr lang="en-US" dirty="0" smtClean="0"/>
              <a:t>You make things look good.</a:t>
            </a:r>
          </a:p>
          <a:p>
            <a:r>
              <a:rPr lang="en-US" dirty="0" smtClean="0"/>
              <a:t>The more special the guests, the more attention you give to this!</a:t>
            </a:r>
            <a:endParaRPr lang="en-US" dirty="0"/>
          </a:p>
        </p:txBody>
      </p:sp>
      <p:pic>
        <p:nvPicPr>
          <p:cNvPr id="5" name="Content Placeholder 4" descr="House Cleani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0" r="22898" b="-8"/>
          <a:stretch/>
        </p:blipFill>
        <p:spPr>
          <a:xfrm>
            <a:off x="4715100" y="2354862"/>
            <a:ext cx="3971700" cy="3766267"/>
          </a:xfrm>
        </p:spPr>
      </p:pic>
    </p:spTree>
    <p:extLst>
      <p:ext uri="{BB962C8B-B14F-4D97-AF65-F5344CB8AC3E}">
        <p14:creationId xmlns:p14="http://schemas.microsoft.com/office/powerpoint/2010/main" val="2861031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Churches Look Like</a:t>
            </a:r>
            <a:br>
              <a:rPr lang="en-US" dirty="0" smtClean="0"/>
            </a:br>
            <a:r>
              <a:rPr lang="en-US" dirty="0" smtClean="0"/>
              <a:t>No One Expects Anyone Special This Week</a:t>
            </a:r>
            <a:endParaRPr lang="en-US" dirty="0"/>
          </a:p>
        </p:txBody>
      </p:sp>
      <p:pic>
        <p:nvPicPr>
          <p:cNvPr id="5" name="Content Placeholder 4" descr="Clut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98624" y="1781608"/>
            <a:ext cx="8964744" cy="4930264"/>
          </a:xfrm>
        </p:spPr>
      </p:pic>
    </p:spTree>
    <p:extLst>
      <p:ext uri="{BB962C8B-B14F-4D97-AF65-F5344CB8AC3E}">
        <p14:creationId xmlns:p14="http://schemas.microsoft.com/office/powerpoint/2010/main" val="23236064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Remember – It’s a Matrix</a:t>
            </a:r>
            <a:br>
              <a:rPr lang="en-US" sz="3400" dirty="0"/>
            </a:br>
            <a:r>
              <a:rPr lang="en-US" sz="3400" dirty="0"/>
              <a:t>You Don’t Have to Be Amazing at Everything!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Worship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Preaching</a:t>
            </a:r>
          </a:p>
          <a:p>
            <a:r>
              <a:rPr lang="en-US" dirty="0" smtClean="0"/>
              <a:t>Clutter</a:t>
            </a:r>
          </a:p>
          <a:p>
            <a:r>
              <a:rPr lang="en-US" dirty="0" smtClean="0"/>
              <a:t>Hospitality</a:t>
            </a:r>
            <a:endParaRPr lang="en-US" dirty="0"/>
          </a:p>
        </p:txBody>
      </p:sp>
      <p:pic>
        <p:nvPicPr>
          <p:cNvPr id="5" name="Content Placeholder 4" descr="Quality Low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39" b="-21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525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Address People’s Fears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66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Them Out Loud</a:t>
            </a:r>
            <a:endParaRPr lang="en-US" dirty="0"/>
          </a:p>
        </p:txBody>
      </p:sp>
      <p:pic>
        <p:nvPicPr>
          <p:cNvPr id="6" name="Content Placeholder 5" descr="Fea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55634"/>
            <a:ext cx="4038600" cy="4525963"/>
          </a:xfrm>
        </p:spPr>
        <p:txBody>
          <a:bodyPr/>
          <a:lstStyle/>
          <a:p>
            <a:r>
              <a:rPr lang="en-US" sz="3200" dirty="0" smtClean="0"/>
              <a:t>Fear works on us twice in church</a:t>
            </a:r>
          </a:p>
          <a:p>
            <a:r>
              <a:rPr lang="en-US" sz="3200" dirty="0" smtClean="0"/>
              <a:t>Saying it OUT LOUD weakens fear’s power</a:t>
            </a:r>
          </a:p>
          <a:p>
            <a:r>
              <a:rPr lang="en-US" sz="3200" dirty="0" smtClean="0"/>
              <a:t>Acknowledging it makes people feel understood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389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of Fanaticism</a:t>
            </a:r>
            <a:endParaRPr lang="en-US" dirty="0"/>
          </a:p>
        </p:txBody>
      </p:sp>
      <p:pic>
        <p:nvPicPr>
          <p:cNvPr id="6" name="Content Placeholder 5" descr="Fanatic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41" b="-10641"/>
          <a:stretch>
            <a:fillRect/>
          </a:stretch>
        </p:blipFill>
        <p:spPr>
          <a:xfrm>
            <a:off x="161264" y="1801763"/>
            <a:ext cx="8818147" cy="4849641"/>
          </a:xfrm>
        </p:spPr>
      </p:pic>
    </p:spTree>
    <p:extLst>
      <p:ext uri="{BB962C8B-B14F-4D97-AF65-F5344CB8AC3E}">
        <p14:creationId xmlns:p14="http://schemas.microsoft.com/office/powerpoint/2010/main" val="15557214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Don’t Want Them to Judge Me: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38598"/>
            <a:ext cx="4038600" cy="4525963"/>
          </a:xfrm>
        </p:spPr>
        <p:txBody>
          <a:bodyPr/>
          <a:lstStyle/>
          <a:p>
            <a:r>
              <a:rPr lang="en-US" sz="3200" dirty="0" smtClean="0"/>
              <a:t>The two things we don’t talk about: Religion and politics.</a:t>
            </a:r>
          </a:p>
          <a:p>
            <a:r>
              <a:rPr lang="en-US" sz="3200" dirty="0" smtClean="0"/>
              <a:t>What if I cross a taboo line and they judge me for it?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Content Placeholder 3" descr="Fear C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5453"/>
          <a:stretch>
            <a:fillRect/>
          </a:stretch>
        </p:blipFill>
        <p:spPr>
          <a:xfrm>
            <a:off x="457200" y="1938425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97249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of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5790"/>
            <a:ext cx="4219368" cy="4525963"/>
          </a:xfrm>
        </p:spPr>
        <p:txBody>
          <a:bodyPr/>
          <a:lstStyle/>
          <a:p>
            <a:r>
              <a:rPr lang="en-US" sz="3200" dirty="0" smtClean="0"/>
              <a:t>Rejection can be short term </a:t>
            </a:r>
          </a:p>
          <a:p>
            <a:r>
              <a:rPr lang="en-US" sz="3200" dirty="0" smtClean="0"/>
              <a:t>But people also fear longer term consequences:</a:t>
            </a:r>
          </a:p>
          <a:p>
            <a:r>
              <a:rPr lang="en-US" sz="3200" dirty="0" smtClean="0"/>
              <a:t>“What if this person, who I like, now decides not to hang out with me any more?”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Content Placeholder 4" descr="Rejectio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5" r="25591"/>
          <a:stretch/>
        </p:blipFill>
        <p:spPr>
          <a:xfrm>
            <a:off x="5116990" y="2193616"/>
            <a:ext cx="3903146" cy="4008137"/>
          </a:xfrm>
        </p:spPr>
      </p:pic>
    </p:spTree>
    <p:extLst>
      <p:ext uri="{BB962C8B-B14F-4D97-AF65-F5344CB8AC3E}">
        <p14:creationId xmlns:p14="http://schemas.microsoft.com/office/powerpoint/2010/main" val="35588232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of Feeling Foolish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“I don’t know enough”</a:t>
            </a:r>
          </a:p>
          <a:p>
            <a:r>
              <a:rPr lang="en-US" dirty="0" smtClean="0"/>
              <a:t>No one wants to look stupid.</a:t>
            </a:r>
          </a:p>
          <a:p>
            <a:r>
              <a:rPr lang="en-US" dirty="0" smtClean="0"/>
              <a:t>A good response: “I don’t know. That’s a good question. How about I ask my pastor and then get back to you?”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tupi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r="10292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31766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high percentage of Americans don’t really know what church even is!</a:t>
            </a:r>
            <a:endParaRPr lang="en-US" dirty="0"/>
          </a:p>
        </p:txBody>
      </p:sp>
      <p:pic>
        <p:nvPicPr>
          <p:cNvPr id="4" name="Content Placeholder 3" descr="What is i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92" b="-7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93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People to Test the Waters</a:t>
            </a:r>
            <a:endParaRPr lang="en-US" dirty="0"/>
          </a:p>
        </p:txBody>
      </p:sp>
      <p:pic>
        <p:nvPicPr>
          <p:cNvPr id="6" name="Content Placeholder 5" descr="Test the Wat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r="542"/>
          <a:stretch>
            <a:fillRect/>
          </a:stretch>
        </p:blipFill>
        <p:spPr>
          <a:xfrm>
            <a:off x="-225717" y="1580048"/>
            <a:ext cx="9596948" cy="5277952"/>
          </a:xfrm>
        </p:spPr>
      </p:pic>
    </p:spTree>
    <p:extLst>
      <p:ext uri="{BB962C8B-B14F-4D97-AF65-F5344CB8AC3E}">
        <p14:creationId xmlns:p14="http://schemas.microsoft.com/office/powerpoint/2010/main" val="1649347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Give Them Tools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37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Give Them Tools</a:t>
            </a:r>
            <a:endParaRPr lang="en-US" dirty="0"/>
          </a:p>
        </p:txBody>
      </p:sp>
      <p:pic>
        <p:nvPicPr>
          <p:cNvPr id="7" name="Content Placeholder 6" descr="Screen Shot 2017-03-11 at 12.20.05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7" r="-459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199846"/>
            <a:ext cx="4038600" cy="4525963"/>
          </a:xfrm>
        </p:spPr>
        <p:txBody>
          <a:bodyPr/>
          <a:lstStyle/>
          <a:p>
            <a:r>
              <a:rPr lang="en-US" sz="3600" dirty="0" smtClean="0"/>
              <a:t>Business cards for members</a:t>
            </a:r>
          </a:p>
          <a:p>
            <a:r>
              <a:rPr lang="en-US" sz="3600" dirty="0" smtClean="0"/>
              <a:t>Brochures and other literature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954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Them Tools</a:t>
            </a:r>
            <a:br>
              <a:rPr lang="en-US" dirty="0" smtClean="0"/>
            </a:br>
            <a:r>
              <a:rPr lang="en-US" dirty="0" smtClean="0"/>
              <a:t>Your Web Presence</a:t>
            </a:r>
            <a:endParaRPr lang="en-US" dirty="0"/>
          </a:p>
        </p:txBody>
      </p:sp>
      <p:pic>
        <p:nvPicPr>
          <p:cNvPr id="5" name="Content Placeholder 4" descr="Screen Shot 2018-04-13 at 11.28.2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40"/>
          <a:stretch>
            <a:fillRect/>
          </a:stretch>
        </p:blipFill>
        <p:spPr>
          <a:xfrm>
            <a:off x="37983" y="1675790"/>
            <a:ext cx="4457817" cy="49957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32" y="1837038"/>
            <a:ext cx="4494498" cy="4753900"/>
          </a:xfrm>
        </p:spPr>
        <p:txBody>
          <a:bodyPr/>
          <a:lstStyle/>
          <a:p>
            <a:r>
              <a:rPr lang="en-US" sz="3200" dirty="0" smtClean="0"/>
              <a:t>Simple and clean</a:t>
            </a:r>
          </a:p>
          <a:p>
            <a:r>
              <a:rPr lang="en-US" sz="3200" dirty="0" smtClean="0"/>
              <a:t>Regular updates – you can make your own graphics in PowerPoint</a:t>
            </a:r>
          </a:p>
          <a:p>
            <a:r>
              <a:rPr lang="en-US" sz="3200" dirty="0" smtClean="0"/>
              <a:t>Consider a weekly blog and teach people how to help it work</a:t>
            </a:r>
          </a:p>
          <a:p>
            <a:r>
              <a:rPr lang="en-US" sz="3200" dirty="0" smtClean="0"/>
              <a:t>Interact between web site and social 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340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You can let people hear the preaching prior to coming</a:t>
            </a:r>
          </a:p>
          <a:p>
            <a:r>
              <a:rPr lang="en-US" sz="3200" dirty="0" smtClean="0"/>
              <a:t>You can listen to other people’s preaching, too!</a:t>
            </a:r>
          </a:p>
          <a:p>
            <a:r>
              <a:rPr lang="en-US" sz="3200" dirty="0" smtClean="0"/>
              <a:t>Media is an essential doorway into faith community</a:t>
            </a:r>
            <a:endParaRPr lang="en-US" sz="3200" dirty="0"/>
          </a:p>
        </p:txBody>
      </p:sp>
      <p:pic>
        <p:nvPicPr>
          <p:cNvPr id="5" name="Content Placeholder 4" descr="Screen Shot 2018-04-13 at 11.44.05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2" r="-2442"/>
          <a:stretch>
            <a:fillRect/>
          </a:stretch>
        </p:blipFill>
        <p:spPr>
          <a:xfrm>
            <a:off x="4648200" y="1675790"/>
            <a:ext cx="4313934" cy="4834523"/>
          </a:xfrm>
        </p:spPr>
      </p:pic>
    </p:spTree>
    <p:extLst>
      <p:ext uri="{BB962C8B-B14F-4D97-AF65-F5344CB8AC3E}">
        <p14:creationId xmlns:p14="http://schemas.microsoft.com/office/powerpoint/2010/main" val="13773061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7974"/>
            <a:ext cx="4038600" cy="4525963"/>
          </a:xfrm>
        </p:spPr>
        <p:txBody>
          <a:bodyPr/>
          <a:lstStyle/>
          <a:p>
            <a:r>
              <a:rPr lang="en-US" dirty="0" smtClean="0"/>
              <a:t>Pick only what you can keep up with</a:t>
            </a:r>
          </a:p>
          <a:p>
            <a:r>
              <a:rPr lang="en-US" dirty="0" smtClean="0"/>
              <a:t>Lack of new posts is worse than no page</a:t>
            </a:r>
          </a:p>
          <a:p>
            <a:r>
              <a:rPr lang="en-US" dirty="0" smtClean="0"/>
              <a:t>Consider Facebook plus either Instagram or Twitter</a:t>
            </a:r>
            <a:endParaRPr lang="en-US" dirty="0"/>
          </a:p>
        </p:txBody>
      </p:sp>
      <p:pic>
        <p:nvPicPr>
          <p:cNvPr id="5" name="Content Placeholder 4" descr="Facebook A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5" r="-3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125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Social Media Sites to Save Work</a:t>
            </a:r>
            <a:endParaRPr lang="en-US" dirty="0"/>
          </a:p>
        </p:txBody>
      </p:sp>
      <p:pic>
        <p:nvPicPr>
          <p:cNvPr id="7" name="Content Placeholder 6" descr="Screen Shot 2018-04-13 at 11.32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" r="-491"/>
          <a:stretch>
            <a:fillRect/>
          </a:stretch>
        </p:blipFill>
        <p:spPr>
          <a:xfrm>
            <a:off x="-3992" y="1660672"/>
            <a:ext cx="9147992" cy="5031043"/>
          </a:xfrm>
        </p:spPr>
      </p:pic>
    </p:spTree>
    <p:extLst>
      <p:ext uri="{BB962C8B-B14F-4D97-AF65-F5344CB8AC3E}">
        <p14:creationId xmlns:p14="http://schemas.microsoft.com/office/powerpoint/2010/main" val="415430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Email Strategically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252" y="2240153"/>
            <a:ext cx="4038600" cy="4525963"/>
          </a:xfrm>
        </p:spPr>
        <p:txBody>
          <a:bodyPr/>
          <a:lstStyle/>
          <a:p>
            <a:r>
              <a:rPr lang="en-US" dirty="0" smtClean="0"/>
              <a:t>Thursday Thoughts – a blog on Sunday’s theme</a:t>
            </a:r>
          </a:p>
          <a:p>
            <a:r>
              <a:rPr lang="en-US" dirty="0" smtClean="0"/>
              <a:t>Weekend Update – a Friday email with the weekend calendar – special events highlighted</a:t>
            </a:r>
            <a:endParaRPr lang="en-US" dirty="0"/>
          </a:p>
        </p:txBody>
      </p:sp>
      <p:pic>
        <p:nvPicPr>
          <p:cNvPr id="7" name="Content Placeholder 6" descr="Weekend Update B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>
          <a:xfrm>
            <a:off x="4527251" y="1457950"/>
            <a:ext cx="4400405" cy="4931429"/>
          </a:xfrm>
        </p:spPr>
      </p:pic>
    </p:spTree>
    <p:extLst>
      <p:ext uri="{BB962C8B-B14F-4D97-AF65-F5344CB8AC3E}">
        <p14:creationId xmlns:p14="http://schemas.microsoft.com/office/powerpoint/2010/main" val="4105308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them Tools</a:t>
            </a:r>
            <a:br>
              <a:rPr lang="en-US" dirty="0" smtClean="0"/>
            </a:br>
            <a:r>
              <a:rPr lang="en-US" dirty="0" smtClean="0"/>
              <a:t>Invitations</a:t>
            </a:r>
            <a:endParaRPr lang="en-US" dirty="0"/>
          </a:p>
        </p:txBody>
      </p:sp>
      <p:pic>
        <p:nvPicPr>
          <p:cNvPr id="4" name="Content Placeholder 3" descr="Screen Shot 2018-04-13 at 11.38.0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25" r="-75425"/>
          <a:stretch>
            <a:fillRect/>
          </a:stretch>
        </p:blipFill>
        <p:spPr>
          <a:xfrm>
            <a:off x="-40316" y="1580048"/>
            <a:ext cx="9450349" cy="5197328"/>
          </a:xfrm>
        </p:spPr>
      </p:pic>
    </p:spTree>
    <p:extLst>
      <p:ext uri="{BB962C8B-B14F-4D97-AF65-F5344CB8AC3E}">
        <p14:creationId xmlns:p14="http://schemas.microsoft.com/office/powerpoint/2010/main" val="8373643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The Importance of “With”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8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“Nice is not enough”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3948"/>
            <a:ext cx="8229600" cy="4525963"/>
          </a:xfrm>
        </p:spPr>
        <p:txBody>
          <a:bodyPr/>
          <a:lstStyle/>
          <a:p>
            <a:r>
              <a:rPr lang="en-US" dirty="0" smtClean="0"/>
              <a:t>When I ask Lutherans across the country, “Why should someone come to your church?” the number one answer is, we have such nice people here. </a:t>
            </a:r>
          </a:p>
          <a:p>
            <a:r>
              <a:rPr lang="en-US" dirty="0" smtClean="0"/>
              <a:t>People who consider checking out  church don’t come looking for nice people, they come looking for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The Importance of “With”</a:t>
            </a:r>
            <a:endParaRPr lang="en-US" dirty="0"/>
          </a:p>
        </p:txBody>
      </p:sp>
      <p:pic>
        <p:nvPicPr>
          <p:cNvPr id="6" name="Content Placeholder 5" descr="You Are Not Alone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2295" b="6053"/>
          <a:stretch/>
        </p:blipFill>
        <p:spPr>
          <a:xfrm>
            <a:off x="457200" y="1857804"/>
            <a:ext cx="4038600" cy="425196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People visiting a new congregation are nervous</a:t>
            </a:r>
          </a:p>
          <a:p>
            <a:r>
              <a:rPr lang="en-US" sz="3200" dirty="0" smtClean="0"/>
              <a:t>Don’t know anyone</a:t>
            </a:r>
          </a:p>
          <a:p>
            <a:r>
              <a:rPr lang="en-US" sz="3200" dirty="0" smtClean="0"/>
              <a:t>Many people don’t know about church practices</a:t>
            </a:r>
          </a:p>
        </p:txBody>
      </p:sp>
    </p:spTree>
    <p:extLst>
      <p:ext uri="{BB962C8B-B14F-4D97-AF65-F5344CB8AC3E}">
        <p14:creationId xmlns:p14="http://schemas.microsoft.com/office/powerpoint/2010/main" val="31915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Stories of Failed “Successes”</a:t>
            </a:r>
            <a:endParaRPr lang="en-US" dirty="0"/>
          </a:p>
        </p:txBody>
      </p:sp>
      <p:pic>
        <p:nvPicPr>
          <p:cNvPr id="6" name="Content Placeholder 5" descr="Success-failure-sig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-394901" y="1579900"/>
            <a:ext cx="9597215" cy="5278099"/>
          </a:xfrm>
        </p:spPr>
      </p:pic>
    </p:spTree>
    <p:extLst>
      <p:ext uri="{BB962C8B-B14F-4D97-AF65-F5344CB8AC3E}">
        <p14:creationId xmlns:p14="http://schemas.microsoft.com/office/powerpoint/2010/main" val="3388970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Declining Congregations</a:t>
            </a:r>
            <a:br>
              <a:rPr lang="en-US" dirty="0" smtClean="0"/>
            </a:br>
            <a:r>
              <a:rPr lang="en-US" dirty="0" smtClean="0"/>
              <a:t>Most Visitors Come On Their Own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9178" y="3018214"/>
            <a:ext cx="665201" cy="335324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9178" y="2152972"/>
            <a:ext cx="665201" cy="8652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5692" y="4554374"/>
            <a:ext cx="4824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Visitors who come on their own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(less than 10% of self-directed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Visitors join the congregation)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5692" y="2223089"/>
            <a:ext cx="5034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Visitors who come with someone</a:t>
            </a:r>
            <a:endParaRPr lang="en-US" sz="2800" dirty="0"/>
          </a:p>
        </p:txBody>
      </p:sp>
      <p:sp>
        <p:nvSpPr>
          <p:cNvPr id="8" name="Left Arrow 7"/>
          <p:cNvSpPr/>
          <p:nvPr/>
        </p:nvSpPr>
        <p:spPr>
          <a:xfrm>
            <a:off x="2001480" y="228183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001480" y="4546421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03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Congregations</a:t>
            </a:r>
            <a:br>
              <a:rPr lang="en-US" dirty="0"/>
            </a:br>
            <a:r>
              <a:rPr lang="en-US" dirty="0"/>
              <a:t>80% of Visitors Come With Someone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9178" y="5300966"/>
            <a:ext cx="665201" cy="107049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9178" y="2152972"/>
            <a:ext cx="665201" cy="31479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5692" y="5300966"/>
            <a:ext cx="4824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Visitors who come on their own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(less than 10% of self-directed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Visitors join the congregation)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5692" y="2223089"/>
            <a:ext cx="5034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Visitors who come with someone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(These people are MUCH more 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likely to connect and stay!)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001480" y="228183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1860376" y="545473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56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Growing and Shrinking Congregations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6902" y="5300966"/>
            <a:ext cx="665201" cy="10478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06902" y="2098877"/>
            <a:ext cx="665201" cy="31479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9968" y="5246871"/>
            <a:ext cx="4824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Visitors who come on their own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(less than 10% of self-directed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Visitors join the congregation)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9048" y="2223089"/>
            <a:ext cx="50554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Visitors who come with someone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(These people are MUCH more 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likely to connect and stay!)</a:t>
            </a:r>
          </a:p>
        </p:txBody>
      </p:sp>
      <p:sp>
        <p:nvSpPr>
          <p:cNvPr id="8" name="Left Arrow 7"/>
          <p:cNvSpPr/>
          <p:nvPr/>
        </p:nvSpPr>
        <p:spPr>
          <a:xfrm>
            <a:off x="2979888" y="228183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130640" y="545473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1700" y="4998630"/>
            <a:ext cx="665201" cy="248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1700" y="5300966"/>
            <a:ext cx="665201" cy="10478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40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“With”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“I’d like you to come to church with me. I go to the 8:30 service. Can I pick you up about 8:10 and we’ll go together? Then we can go out to brunch afterward together – my treat.”</a:t>
            </a:r>
            <a:endParaRPr lang="en-US" dirty="0"/>
          </a:p>
        </p:txBody>
      </p:sp>
      <p:pic>
        <p:nvPicPr>
          <p:cNvPr id="5" name="Content Placeholder 4" descr="Not alone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394" b="-50394"/>
          <a:stretch>
            <a:fillRect/>
          </a:stretch>
        </p:blipFill>
        <p:spPr>
          <a:xfrm>
            <a:off x="4648199" y="1417638"/>
            <a:ext cx="4239783" cy="5440362"/>
          </a:xfrm>
        </p:spPr>
      </p:pic>
    </p:spTree>
    <p:extLst>
      <p:ext uri="{BB962C8B-B14F-4D97-AF65-F5344CB8AC3E}">
        <p14:creationId xmlns:p14="http://schemas.microsoft.com/office/powerpoint/2010/main" val="133580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7. Follow Up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75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Follow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Thank you notes from person who invited the guest as well as the pastor.</a:t>
            </a:r>
          </a:p>
          <a:p>
            <a:r>
              <a:rPr lang="en-US" dirty="0" smtClean="0"/>
              <a:t>Get contact info – easier with invited guests.</a:t>
            </a:r>
          </a:p>
          <a:p>
            <a:r>
              <a:rPr lang="en-US" dirty="0" smtClean="0"/>
              <a:t>Visit or phone conversations</a:t>
            </a:r>
          </a:p>
          <a:p>
            <a:r>
              <a:rPr lang="en-US" dirty="0" smtClean="0"/>
              <a:t>Invitations to more meaningful activity</a:t>
            </a:r>
            <a:endParaRPr lang="en-US" dirty="0"/>
          </a:p>
        </p:txBody>
      </p:sp>
      <p:pic>
        <p:nvPicPr>
          <p:cNvPr id="6" name="Content Placeholder 5" descr="Followu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83" b="-33883"/>
          <a:stretch>
            <a:fillRect/>
          </a:stretch>
        </p:blipFill>
        <p:spPr>
          <a:xfrm>
            <a:off x="4648199" y="1417638"/>
            <a:ext cx="4389106" cy="5440362"/>
          </a:xfrm>
        </p:spPr>
      </p:pic>
    </p:spTree>
    <p:extLst>
      <p:ext uri="{BB962C8B-B14F-4D97-AF65-F5344CB8AC3E}">
        <p14:creationId xmlns:p14="http://schemas.microsoft.com/office/powerpoint/2010/main" val="5048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Helpful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935" y="1857194"/>
            <a:ext cx="4190999" cy="4525963"/>
          </a:xfrm>
        </p:spPr>
        <p:txBody>
          <a:bodyPr/>
          <a:lstStyle/>
          <a:p>
            <a:r>
              <a:rPr lang="en-US" dirty="0" smtClean="0"/>
              <a:t>Service opportunities</a:t>
            </a:r>
          </a:p>
          <a:p>
            <a:r>
              <a:rPr lang="en-US" dirty="0" smtClean="0"/>
              <a:t>Learning opportunities and inquirer’s classes</a:t>
            </a:r>
          </a:p>
          <a:p>
            <a:r>
              <a:rPr lang="en-US" dirty="0" smtClean="0"/>
              <a:t>People connections</a:t>
            </a:r>
          </a:p>
          <a:p>
            <a:r>
              <a:rPr lang="en-US" dirty="0" smtClean="0"/>
              <a:t>Out loud invitations for people to consider committing</a:t>
            </a:r>
          </a:p>
          <a:p>
            <a:r>
              <a:rPr lang="en-US" dirty="0" smtClean="0"/>
              <a:t>A clear path to membership and discipleship</a:t>
            </a:r>
          </a:p>
        </p:txBody>
      </p:sp>
      <p:pic>
        <p:nvPicPr>
          <p:cNvPr id="5" name="Content Placeholder 4" descr="Next Step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46" b="-25646"/>
          <a:stretch>
            <a:fillRect/>
          </a:stretch>
        </p:blipFill>
        <p:spPr>
          <a:xfrm>
            <a:off x="4648199" y="1675790"/>
            <a:ext cx="4781553" cy="5358573"/>
          </a:xfrm>
        </p:spPr>
      </p:pic>
    </p:spTree>
    <p:extLst>
      <p:ext uri="{BB962C8B-B14F-4D97-AF65-F5344CB8AC3E}">
        <p14:creationId xmlns:p14="http://schemas.microsoft.com/office/powerpoint/2010/main" val="30097277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Your Seats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How does your congregation follow up with first time visitors?</a:t>
            </a:r>
          </a:p>
          <a:p>
            <a:r>
              <a:rPr lang="en-US" sz="3200" dirty="0" smtClean="0"/>
              <a:t>How consistent are you at this?</a:t>
            </a:r>
          </a:p>
          <a:p>
            <a:r>
              <a:rPr lang="en-US" sz="3200" dirty="0" smtClean="0"/>
              <a:t>What next steps follow and how intentionally are these steps laid out?</a:t>
            </a:r>
            <a:endParaRPr lang="en-US" sz="3200" dirty="0"/>
          </a:p>
        </p:txBody>
      </p:sp>
      <p:pic>
        <p:nvPicPr>
          <p:cNvPr id="5" name="Content Placeholder 4" descr="Intentionality A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46" b="-5046"/>
          <a:stretch>
            <a:fillRect/>
          </a:stretch>
        </p:blipFill>
        <p:spPr>
          <a:xfrm>
            <a:off x="4648200" y="1675790"/>
            <a:ext cx="4495800" cy="5038336"/>
          </a:xfrm>
        </p:spPr>
      </p:pic>
    </p:spTree>
    <p:extLst>
      <p:ext uri="{BB962C8B-B14F-4D97-AF65-F5344CB8AC3E}">
        <p14:creationId xmlns:p14="http://schemas.microsoft.com/office/powerpoint/2010/main" val="2609845939"/>
      </p:ext>
    </p:extLst>
  </p:cSld>
  <p:clrMapOvr>
    <a:masterClrMapping/>
  </p:clrMapOvr>
</p:sld>
</file>

<file path=ppt/theme/theme1.xml><?xml version="1.0" encoding="utf-8"?>
<a:theme xmlns:a="http://schemas.openxmlformats.org/drawingml/2006/main" name="Lutheran Trump Cards for NW Con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Lutheran Trump Cards for NW Conference.potx</Template>
  <TotalTime>18458</TotalTime>
  <Words>2453</Words>
  <Application>Microsoft Macintosh PowerPoint</Application>
  <PresentationFormat>On-screen Show (4:3)</PresentationFormat>
  <Paragraphs>345</Paragraphs>
  <Slides>104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Lutheran Trump Cards for NW Conference</vt:lpstr>
      <vt:lpstr>Telling Our Story and  Being Invitational Christians</vt:lpstr>
      <vt:lpstr>Opening Scripture and Prayer</vt:lpstr>
      <vt:lpstr>Part One: The Dilemma</vt:lpstr>
      <vt:lpstr>Church is off most radars</vt:lpstr>
      <vt:lpstr>Current ELCA Statistics</vt:lpstr>
      <vt:lpstr>People drive by churches all the time. Why stop at any? Why stop at yours?</vt:lpstr>
      <vt:lpstr>A Silly Question: Do you want to go to church?</vt:lpstr>
      <vt:lpstr>A high percentage of Americans don’t really know what church even is!</vt:lpstr>
      <vt:lpstr>“Nice is not enough”</vt:lpstr>
      <vt:lpstr>Telling Our Congregation’s Story What is it?</vt:lpstr>
      <vt:lpstr>The Lutheran Insight (We have something to offer)</vt:lpstr>
      <vt:lpstr>We Are Using the Wrong “In”</vt:lpstr>
      <vt:lpstr>Research is clear: Unchurched people are less interested in church than in Jesus.</vt:lpstr>
      <vt:lpstr>Is Christ our Entrance in the ELCA?</vt:lpstr>
      <vt:lpstr>The Bible points to Jesus</vt:lpstr>
      <vt:lpstr>What is God’s ongoing story? Elevator speech about biblical narrative.</vt:lpstr>
      <vt:lpstr>Congregational story as extension of God’s ongoing story</vt:lpstr>
      <vt:lpstr>Martin Luther The Reformer 500 Years Later</vt:lpstr>
      <vt:lpstr>PowerPoint Presentation</vt:lpstr>
      <vt:lpstr>My Story</vt:lpstr>
      <vt:lpstr>Invitation – The Dilemma</vt:lpstr>
      <vt:lpstr>Three Issues That Plague Us</vt:lpstr>
      <vt:lpstr>Fact: </vt:lpstr>
      <vt:lpstr>1. Why Should Anyone Come?</vt:lpstr>
      <vt:lpstr>1. Why Should Anyone Come?</vt:lpstr>
      <vt:lpstr>1 – A: Purpose</vt:lpstr>
      <vt:lpstr>Purpose</vt:lpstr>
      <vt:lpstr>The Lord’s Prayer</vt:lpstr>
      <vt:lpstr>Luther’s Small Catechism</vt:lpstr>
      <vt:lpstr>Jesus is About  God Coming in to the World</vt:lpstr>
      <vt:lpstr>Incarnation</vt:lpstr>
      <vt:lpstr>Two Possible Interpretations</vt:lpstr>
      <vt:lpstr>Sacramental Churches Believe God Keeps Showing Up</vt:lpstr>
      <vt:lpstr>The Most Important Thing: An active and abiding God</vt:lpstr>
      <vt:lpstr>“God’s Church does not have a mission. God’s mission has a church.”</vt:lpstr>
      <vt:lpstr>One Building Block of Renewal: Missional Consciousness</vt:lpstr>
      <vt:lpstr>1-B: Spiritual Growth and Discipleship</vt:lpstr>
      <vt:lpstr>Spiritual Maturity Profile (Based on TLI Reveal Study)</vt:lpstr>
      <vt:lpstr>Spiritual Maturity Profile (Based on TLI Reveal Study)</vt:lpstr>
      <vt:lpstr>Spiritual Maturity Profile (Based on TLI Reveal Study)</vt:lpstr>
      <vt:lpstr>We Have Unintentionally Taught People “God is not present and active”</vt:lpstr>
      <vt:lpstr>The Apostles Creed “Theological archaeology?”</vt:lpstr>
      <vt:lpstr>Luther’s Quest Help People Trust a Present God</vt:lpstr>
      <vt:lpstr>P: Let us declare our faith in God.</vt:lpstr>
      <vt:lpstr>PowerPoint Presentation</vt:lpstr>
      <vt:lpstr>A New Creed – United Church of Canada</vt:lpstr>
      <vt:lpstr>PowerPoint Presentation</vt:lpstr>
      <vt:lpstr>Another Building Block of Renewal</vt:lpstr>
      <vt:lpstr>The ELCA (in general) is Spiritually Immature</vt:lpstr>
      <vt:lpstr>Prayer and Scripture (Spending time with God - Christ)</vt:lpstr>
      <vt:lpstr>At Your Seats</vt:lpstr>
      <vt:lpstr>Turn to your neighbor</vt:lpstr>
      <vt:lpstr>Take a Minute to Think</vt:lpstr>
      <vt:lpstr>Turn to your neighbor</vt:lpstr>
      <vt:lpstr>Take a Break</vt:lpstr>
      <vt:lpstr>2. Knowing Our Story</vt:lpstr>
      <vt:lpstr>2. Knowing Our Story</vt:lpstr>
      <vt:lpstr>Three Things to Help People See God as Active and Present in Their Lives</vt:lpstr>
      <vt:lpstr>A Simple Exercise Beginning to Share Your Faith Story</vt:lpstr>
      <vt:lpstr>Daily Life: Our Ongoing Connection to an Active God</vt:lpstr>
      <vt:lpstr>St. Teresa of Avila: Our Bodies are Sacramental</vt:lpstr>
      <vt:lpstr>Vocation: ALL of life matters to God</vt:lpstr>
      <vt:lpstr>Vocational Work</vt:lpstr>
      <vt:lpstr>3. Quality Matters</vt:lpstr>
      <vt:lpstr>3. Quality Matters</vt:lpstr>
      <vt:lpstr>A Reminder of Basic Math</vt:lpstr>
      <vt:lpstr>A Reminder of Basic Math</vt:lpstr>
      <vt:lpstr>A Reminder of Basic Math</vt:lpstr>
      <vt:lpstr>A Reminder of Basic Math</vt:lpstr>
      <vt:lpstr>If You Are Not “Above Average” in a Lot, It Will Be Harder to Grow</vt:lpstr>
      <vt:lpstr>When You Have Company at Home...</vt:lpstr>
      <vt:lpstr>Many Churches Look Like No One Expects Anyone Special This Week</vt:lpstr>
      <vt:lpstr>Remember – It’s a Matrix You Don’t Have to Be Amazing at Everything!</vt:lpstr>
      <vt:lpstr>4. Address People’s Fears</vt:lpstr>
      <vt:lpstr>Talk About Them Out Loud</vt:lpstr>
      <vt:lpstr>Fear of Fanaticism</vt:lpstr>
      <vt:lpstr>I Don’t Want Them to Judge Me:</vt:lpstr>
      <vt:lpstr>Fear of Rejection</vt:lpstr>
      <vt:lpstr>Fear of Feeling Foolish</vt:lpstr>
      <vt:lpstr>Teach People to Test the Waters</vt:lpstr>
      <vt:lpstr>5. Give Them Tools</vt:lpstr>
      <vt:lpstr>5. Give Them Tools</vt:lpstr>
      <vt:lpstr>Give Them Tools Your Web Presence</vt:lpstr>
      <vt:lpstr>Podcasting</vt:lpstr>
      <vt:lpstr>Social Media</vt:lpstr>
      <vt:lpstr>Link Social Media Sites to Save Work</vt:lpstr>
      <vt:lpstr>Use Email Strategically</vt:lpstr>
      <vt:lpstr>Give them Tools Invitations</vt:lpstr>
      <vt:lpstr>6. The Importance of “With”</vt:lpstr>
      <vt:lpstr>6. The Importance of “With”</vt:lpstr>
      <vt:lpstr>Two Stories of Failed “Successes”</vt:lpstr>
      <vt:lpstr>In Declining Congregations Most Visitors Come On Their Own</vt:lpstr>
      <vt:lpstr>Growing Congregations 80% of Visitors Come With Someone</vt:lpstr>
      <vt:lpstr>Comparing Growing and Shrinking Congregations</vt:lpstr>
      <vt:lpstr>“With”</vt:lpstr>
      <vt:lpstr>7. Follow Up</vt:lpstr>
      <vt:lpstr>7. Follow Up</vt:lpstr>
      <vt:lpstr>Provide Helpful Next Steps</vt:lpstr>
      <vt:lpstr>At Your Seats</vt:lpstr>
      <vt:lpstr>Think About What’s Next</vt:lpstr>
      <vt:lpstr>Let’s Quickly Review</vt:lpstr>
      <vt:lpstr>Go Home With A Plan</vt:lpstr>
      <vt:lpstr>Q &amp; A</vt:lpstr>
      <vt:lpstr>My Contact Info</vt:lpstr>
    </vt:vector>
  </TitlesOfParts>
  <Company>A Renewal Enterprise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Daubert</dc:creator>
  <cp:lastModifiedBy>Dave Daubert</cp:lastModifiedBy>
  <cp:revision>171</cp:revision>
  <cp:lastPrinted>2018-04-18T18:11:06Z</cp:lastPrinted>
  <dcterms:created xsi:type="dcterms:W3CDTF">2012-02-23T03:09:11Z</dcterms:created>
  <dcterms:modified xsi:type="dcterms:W3CDTF">2018-10-09T15:32:53Z</dcterms:modified>
</cp:coreProperties>
</file>