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77" r:id="rId4"/>
    <p:sldId id="278" r:id="rId5"/>
    <p:sldId id="275" r:id="rId6"/>
    <p:sldId id="280" r:id="rId7"/>
    <p:sldId id="281" r:id="rId8"/>
    <p:sldId id="283" r:id="rId9"/>
    <p:sldId id="263" r:id="rId10"/>
    <p:sldId id="262" r:id="rId11"/>
    <p:sldId id="261" r:id="rId12"/>
    <p:sldId id="260" r:id="rId13"/>
    <p:sldId id="270" r:id="rId14"/>
    <p:sldId id="259" r:id="rId15"/>
    <p:sldId id="258" r:id="rId16"/>
    <p:sldId id="266" r:id="rId17"/>
    <p:sldId id="285" r:id="rId18"/>
    <p:sldId id="284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55A712-8494-474C-A7B8-1AD98C86801E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01B812-AC1C-4EFE-ACE3-BE8355B66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7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2FECCB-7308-4179-8526-E4FC6DD5453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5949EE-72DF-4E47-8E18-19DF39E4DC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0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D7351-CC65-46CB-BEA5-798227024755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0D7EE7-5C80-4F4F-BEA3-31AC63A454C7}" type="slidenum">
              <a:rPr lang="en-US" altLang="en-US" sz="1200"/>
              <a:pPr algn="r"/>
              <a:t>19</a:t>
            </a:fld>
            <a:endParaRPr lang="en-US" altLang="en-US" sz="1200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878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7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5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5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8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4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D927-EBCC-45E9-A6DD-006E8CDA294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1241-13AE-4521-8D70-88E9940A0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3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vministr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Communication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Scott Vaughan</a:t>
            </a:r>
          </a:p>
          <a:p>
            <a:r>
              <a:rPr lang="en-US" dirty="0" smtClean="0"/>
              <a:t>Scott Vaughan Communications</a:t>
            </a:r>
          </a:p>
          <a:p>
            <a:r>
              <a:rPr lang="en-US" dirty="0" smtClean="0"/>
              <a:t>Copyright 2017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23288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32" y="354277"/>
            <a:ext cx="1439935" cy="14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in logo, color, typeface presentation.</a:t>
            </a:r>
          </a:p>
          <a:p>
            <a:r>
              <a:rPr lang="en-US" dirty="0" smtClean="0"/>
              <a:t>Scalable.</a:t>
            </a:r>
          </a:p>
          <a:p>
            <a:r>
              <a:rPr lang="en-US" dirty="0" smtClean="0"/>
              <a:t>Understandable.</a:t>
            </a:r>
          </a:p>
          <a:p>
            <a:r>
              <a:rPr lang="en-US" dirty="0" smtClean="0"/>
              <a:t>Meaningful.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1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Gets you into the marketplace.</a:t>
            </a:r>
          </a:p>
          <a:p>
            <a:r>
              <a:rPr lang="en-US" dirty="0" smtClean="0"/>
              <a:t>Is guest focused with a handful of crossover pages.</a:t>
            </a:r>
          </a:p>
          <a:p>
            <a:r>
              <a:rPr lang="en-US" dirty="0" smtClean="0"/>
              <a:t>Minimal pages.</a:t>
            </a:r>
          </a:p>
          <a:p>
            <a:r>
              <a:rPr lang="en-US" dirty="0" smtClean="0"/>
              <a:t>Designed with the responsiveness to smart telephones and tablets.</a:t>
            </a:r>
          </a:p>
          <a:p>
            <a:r>
              <a:rPr lang="en-US" dirty="0" smtClean="0"/>
              <a:t>Scrolling is okay – more and more on the Home Page.</a:t>
            </a:r>
          </a:p>
          <a:p>
            <a:r>
              <a:rPr lang="en-US" dirty="0" smtClean="0"/>
              <a:t>Multiple sites are okay.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8" y="157377"/>
            <a:ext cx="3294083" cy="21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Facebook is King.</a:t>
            </a:r>
          </a:p>
          <a:p>
            <a:pPr lvl="1"/>
            <a:r>
              <a:rPr lang="en-US" dirty="0" smtClean="0"/>
              <a:t>Facebook Live! and Video in the church.</a:t>
            </a:r>
          </a:p>
          <a:p>
            <a:r>
              <a:rPr lang="en-US" dirty="0" smtClean="0"/>
              <a:t>Social Media In the United States</a:t>
            </a:r>
          </a:p>
          <a:p>
            <a:pPr lvl="1"/>
            <a:r>
              <a:rPr lang="en-US" dirty="0" smtClean="0"/>
              <a:t>About 90 percent of those 18-29 use social media.</a:t>
            </a:r>
          </a:p>
          <a:p>
            <a:pPr lvl="1"/>
            <a:r>
              <a:rPr lang="en-US" dirty="0" smtClean="0"/>
              <a:t>About 35 percent of those over 65 use social media (tripled since 2010).</a:t>
            </a:r>
          </a:p>
          <a:p>
            <a:pPr lvl="1"/>
            <a:r>
              <a:rPr lang="en-US" dirty="0" smtClean="0"/>
              <a:t>More than 50 percent in lowest income households use social media. (56)</a:t>
            </a:r>
          </a:p>
          <a:p>
            <a:pPr lvl="1"/>
            <a:r>
              <a:rPr lang="en-US" dirty="0" smtClean="0"/>
              <a:t>In 2013, more than half of those with high school diploma or less were using social media.</a:t>
            </a:r>
          </a:p>
          <a:p>
            <a:pPr lvl="1"/>
            <a:r>
              <a:rPr lang="en-US" dirty="0" smtClean="0"/>
              <a:t>Race and Ethnicity have no affect on social media usage.</a:t>
            </a:r>
          </a:p>
          <a:p>
            <a:pPr lvl="1"/>
            <a:r>
              <a:rPr lang="en-US" dirty="0" smtClean="0"/>
              <a:t>Even in rural areas, more than 50 percent of people use social media.</a:t>
            </a:r>
          </a:p>
          <a:p>
            <a:pPr marL="0" indent="0">
              <a:buNone/>
            </a:pPr>
            <a:r>
              <a:rPr lang="en-US" dirty="0" smtClean="0"/>
              <a:t>Source: Pew Research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232" y="477794"/>
            <a:ext cx="2965621" cy="22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Media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7407"/>
              </p:ext>
            </p:extLst>
          </p:nvPr>
        </p:nvGraphicFramePr>
        <p:xfrm>
          <a:off x="2032000" y="2517934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1.59</a:t>
                      </a:r>
                      <a:r>
                        <a:rPr lang="en-US" baseline="0" dirty="0"/>
                        <a:t> billion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smtClean="0"/>
                        <a:t>Whatsapp (Mobile Messaging)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8.</a:t>
                      </a:r>
                      <a:r>
                        <a:rPr lang="en-US" baseline="0" dirty="0"/>
                        <a:t> Instagram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  <a:r>
                        <a:rPr lang="en-US" baseline="0" dirty="0"/>
                        <a:t> million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9. 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 Skype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14. Snapchat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17. Pinterest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19. 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6" name="Picture 5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6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handle on all that e-mail leaving the church.</a:t>
            </a:r>
          </a:p>
          <a:p>
            <a:r>
              <a:rPr lang="en-US" dirty="0" smtClean="0"/>
              <a:t>Most diagnostics indicate 20-25 percent of e-mail is opened.</a:t>
            </a:r>
          </a:p>
          <a:p>
            <a:r>
              <a:rPr lang="en-US" dirty="0" smtClean="0"/>
              <a:t>Yet, it’s possible to reach 98 percent of those under 65 with e-mail.</a:t>
            </a:r>
          </a:p>
          <a:p>
            <a:r>
              <a:rPr lang="en-US" dirty="0" smtClean="0"/>
              <a:t>But, more than 4-6 per month quickly burns a database.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21" y="4046839"/>
            <a:ext cx="3542030" cy="24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9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Cards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70 percent of churches report printing / mailing a newsletter.</a:t>
            </a:r>
          </a:p>
          <a:p>
            <a:r>
              <a:rPr lang="en-US" dirty="0" smtClean="0"/>
              <a:t>Many churches are replacing the old print newsletter with a monthly post card that can also be used as a neighborhood invitation.</a:t>
            </a:r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6"/>
          <a:stretch/>
        </p:blipFill>
        <p:spPr>
          <a:xfrm>
            <a:off x="1728402" y="3233501"/>
            <a:ext cx="3914518" cy="33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print?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monthly printed and mailed newsletter is acceptable provided it’s not type-heavy and can be easily read.</a:t>
            </a:r>
          </a:p>
          <a:p>
            <a:r>
              <a:rPr lang="en-US" dirty="0" smtClean="0"/>
              <a:t>Beware the worship bulletin.</a:t>
            </a:r>
          </a:p>
          <a:p>
            <a:r>
              <a:rPr lang="en-US" dirty="0" smtClean="0"/>
              <a:t>Stop the tri-fold brochures for every ministry.</a:t>
            </a:r>
          </a:p>
          <a:p>
            <a:r>
              <a:rPr lang="en-US" dirty="0" smtClean="0"/>
              <a:t>Packets.</a:t>
            </a:r>
          </a:p>
          <a:p>
            <a:r>
              <a:rPr lang="en-US" dirty="0" smtClean="0"/>
              <a:t>Flyers . . . Think posters instead.</a:t>
            </a:r>
          </a:p>
          <a:p>
            <a:r>
              <a:rPr lang="en-US" dirty="0" smtClean="0"/>
              <a:t>Bulletin boards are out.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872603"/>
            <a:ext cx="1734079" cy="169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Worship</a:t>
            </a:r>
            <a:r>
              <a:rPr lang="en-US" dirty="0" smtClean="0"/>
              <a:t> is not a promotion environment or a town hall meeting.</a:t>
            </a:r>
          </a:p>
          <a:p>
            <a:r>
              <a:rPr lang="en-US" dirty="0" smtClean="0"/>
              <a:t>Keep announcements to a few, and keep them simple.</a:t>
            </a:r>
          </a:p>
          <a:p>
            <a:r>
              <a:rPr lang="en-US" dirty="0" smtClean="0"/>
              <a:t>Slides should be black on white with colorful art.</a:t>
            </a:r>
          </a:p>
          <a:p>
            <a:pPr lvl="1"/>
            <a:r>
              <a:rPr lang="en-US" dirty="0" smtClean="0"/>
              <a:t>Include video announcements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93" y="3904821"/>
            <a:ext cx="3639664" cy="24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big deep breath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Checklist for smaller membership churches</a:t>
            </a:r>
          </a:p>
          <a:p>
            <a:pPr lvl="1"/>
            <a:r>
              <a:rPr lang="en-US" dirty="0" smtClean="0"/>
              <a:t>Strengthen your usher and greeter ministry</a:t>
            </a:r>
          </a:p>
          <a:p>
            <a:pPr lvl="1"/>
            <a:r>
              <a:rPr lang="en-US" dirty="0" smtClean="0"/>
              <a:t>Have a simple website – even if it’s just one page advertising your Sunday services, prayer ministry, pastor, and how to contact you.</a:t>
            </a:r>
          </a:p>
          <a:p>
            <a:pPr lvl="1"/>
            <a:r>
              <a:rPr lang="en-US" dirty="0" smtClean="0"/>
              <a:t>Have a Facebook Page, and post every morning.</a:t>
            </a:r>
          </a:p>
          <a:p>
            <a:pPr lvl="1"/>
            <a:r>
              <a:rPr lang="en-US" dirty="0" smtClean="0"/>
              <a:t>Send a weekly email to all of your members and guests.</a:t>
            </a:r>
          </a:p>
          <a:p>
            <a:pPr lvl="1"/>
            <a:r>
              <a:rPr lang="en-US" dirty="0" smtClean="0"/>
              <a:t>Keep your Sunday announcements simple. Keep your bulletin simple.</a:t>
            </a:r>
          </a:p>
          <a:p>
            <a:pPr lvl="1"/>
            <a:r>
              <a:rPr lang="en-US" dirty="0" smtClean="0"/>
              <a:t>Consider 4-6 post cards throughout the year.</a:t>
            </a:r>
          </a:p>
          <a:p>
            <a:pPr lvl="1"/>
            <a:r>
              <a:rPr lang="en-US" dirty="0" smtClean="0"/>
              <a:t>Have a system of follow-up with guests.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7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har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1" y="1447801"/>
            <a:ext cx="6215063" cy="1717675"/>
          </a:xfrm>
          <a:noFill/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76600" y="3505200"/>
            <a:ext cx="5715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hlinkClick r:id="rId4"/>
              </a:rPr>
              <a:t>www.svministry.com</a:t>
            </a:r>
            <a:endParaRPr lang="en-US" altLang="en-US" sz="3200" b="1" dirty="0"/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www.shopsvministry.com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scott@svministry.com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/>
              <a:t>(803) 315-0234</a:t>
            </a:r>
          </a:p>
        </p:txBody>
      </p:sp>
    </p:spTree>
    <p:extLst>
      <p:ext uri="{BB962C8B-B14F-4D97-AF65-F5344CB8AC3E}">
        <p14:creationId xmlns:p14="http://schemas.microsoft.com/office/powerpoint/2010/main" val="37616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prioritize communication?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 make disciples . . .” – Matthew 28:19. </a:t>
            </a:r>
          </a:p>
          <a:p>
            <a:r>
              <a:rPr lang="en-US" dirty="0" smtClean="0"/>
              <a:t>“They went out and spread the news” – Matthew 9:26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in the relationship business – Luke 10:27</a:t>
            </a:r>
          </a:p>
          <a:p>
            <a:pPr marL="0" indent="0">
              <a:buNone/>
            </a:pPr>
            <a:r>
              <a:rPr lang="en-US" dirty="0" smtClean="0"/>
              <a:t>We are all “people, people” – Genesis 1:27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Kill the communication . . . Starve off the relationship.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strengthen relationships within the community of faith.</a:t>
            </a:r>
          </a:p>
          <a:p>
            <a:r>
              <a:rPr lang="en-US" dirty="0" smtClean="0"/>
              <a:t>To create a climate that helps people see the </a:t>
            </a:r>
            <a:r>
              <a:rPr lang="en-US" b="1" dirty="0" smtClean="0"/>
              <a:t>messages</a:t>
            </a:r>
            <a:r>
              <a:rPr lang="en-US" dirty="0" smtClean="0"/>
              <a:t> of the church.</a:t>
            </a:r>
          </a:p>
          <a:p>
            <a:r>
              <a:rPr lang="en-US" dirty="0" smtClean="0"/>
              <a:t>To plant seeds of faith.</a:t>
            </a:r>
          </a:p>
          <a:p>
            <a:r>
              <a:rPr lang="en-US" dirty="0" smtClean="0"/>
              <a:t>To empower people to make Jesus known to others.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purpose of communication is not to be attractional.</a:t>
            </a:r>
          </a:p>
          <a:p>
            <a:pPr marL="0" indent="0">
              <a:buNone/>
            </a:pPr>
            <a:r>
              <a:rPr lang="en-US" b="1" dirty="0" smtClean="0"/>
              <a:t>The purpose of communication is to be missional.</a:t>
            </a:r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6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promotion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</a:t>
            </a:r>
            <a:r>
              <a:rPr lang="en-US" dirty="0" smtClean="0">
                <a:solidFill>
                  <a:srgbClr val="FF0000"/>
                </a:solidFill>
              </a:rPr>
              <a:t>message</a:t>
            </a:r>
            <a:r>
              <a:rPr lang="en-US" dirty="0" smtClean="0"/>
              <a:t> to . . .</a:t>
            </a:r>
          </a:p>
          <a:p>
            <a:r>
              <a:rPr lang="en-US" dirty="0" smtClean="0"/>
              <a:t>The best </a:t>
            </a:r>
            <a:r>
              <a:rPr lang="en-US" b="1" u="sng" dirty="0" smtClean="0">
                <a:solidFill>
                  <a:srgbClr val="FF0000"/>
                </a:solidFill>
              </a:rPr>
              <a:t>audience</a:t>
            </a:r>
            <a:r>
              <a:rPr lang="en-US" dirty="0" smtClean="0"/>
              <a:t> by . . .</a:t>
            </a:r>
          </a:p>
          <a:p>
            <a:r>
              <a:rPr lang="en-US" dirty="0" smtClean="0"/>
              <a:t>The best </a:t>
            </a:r>
            <a:r>
              <a:rPr lang="en-US" dirty="0" smtClean="0">
                <a:solidFill>
                  <a:srgbClr val="FF0000"/>
                </a:solidFill>
              </a:rPr>
              <a:t>method</a:t>
            </a:r>
            <a:r>
              <a:rPr lang="en-US" dirty="0" smtClean="0"/>
              <a:t> at . . .</a:t>
            </a:r>
          </a:p>
          <a:p>
            <a:r>
              <a:rPr lang="en-US" dirty="0" smtClean="0"/>
              <a:t>The best </a:t>
            </a:r>
            <a:r>
              <a:rPr lang="en-US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This puts pressure on</a:t>
            </a:r>
          </a:p>
          <a:p>
            <a:r>
              <a:rPr lang="en-US" dirty="0" smtClean="0"/>
              <a:t>Communication management</a:t>
            </a:r>
          </a:p>
          <a:p>
            <a:r>
              <a:rPr lang="en-US" dirty="0" smtClean="0"/>
              <a:t>How we see the communication budget</a:t>
            </a:r>
          </a:p>
          <a:p>
            <a:r>
              <a:rPr lang="en-US" dirty="0" smtClean="0"/>
              <a:t>What we do and promote as a church and to what end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845" y="1825625"/>
            <a:ext cx="3473536" cy="23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5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communication has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1999 – Fear over Y2K signaled </a:t>
            </a:r>
            <a:r>
              <a:rPr lang="en-US" i="1" dirty="0" smtClean="0"/>
              <a:t>something</a:t>
            </a:r>
          </a:p>
          <a:p>
            <a:r>
              <a:rPr lang="en-US" dirty="0" smtClean="0"/>
              <a:t>2000 – 51 percent of households owned a computer</a:t>
            </a:r>
          </a:p>
          <a:p>
            <a:r>
              <a:rPr lang="en-US" dirty="0" smtClean="0"/>
              <a:t>2001 – Email was normalized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 – A $16 billion drop in direct mail began, ending in 2013.</a:t>
            </a:r>
          </a:p>
          <a:p>
            <a:r>
              <a:rPr lang="en-US" dirty="0" smtClean="0"/>
              <a:t>2008 – Text-messaging began an impact on American culture</a:t>
            </a:r>
          </a:p>
          <a:p>
            <a:r>
              <a:rPr lang="en-US" dirty="0" smtClean="0"/>
              <a:t>2009 – Facebook installs the ‘Like’ button</a:t>
            </a:r>
          </a:p>
          <a:p>
            <a:r>
              <a:rPr lang="en-US" dirty="0" smtClean="0"/>
              <a:t>2010 – Internet use doubled since 2007</a:t>
            </a:r>
          </a:p>
          <a:p>
            <a:r>
              <a:rPr lang="en-US" dirty="0" smtClean="0"/>
              <a:t>2017 – Email saturation / Facebook pay-to-play signaling </a:t>
            </a:r>
            <a:r>
              <a:rPr lang="en-US" i="1" dirty="0" smtClean="0"/>
              <a:t>something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17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makes or breaks 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part- or full-time staff member</a:t>
            </a:r>
          </a:p>
          <a:p>
            <a:r>
              <a:rPr lang="en-US" dirty="0" smtClean="0"/>
              <a:t>A committee or team approach</a:t>
            </a:r>
          </a:p>
          <a:p>
            <a:r>
              <a:rPr lang="en-US" dirty="0" smtClean="0"/>
              <a:t>Outsourcing key responsibilities</a:t>
            </a:r>
          </a:p>
          <a:p>
            <a:endParaRPr lang="en-US" dirty="0"/>
          </a:p>
          <a:p>
            <a:r>
              <a:rPr lang="en-US" dirty="0" smtClean="0"/>
              <a:t>Churches must provide time and budget for managers to explore communication methods and how to use them.</a:t>
            </a:r>
          </a:p>
          <a:p>
            <a:r>
              <a:rPr lang="en-US" dirty="0" smtClean="0"/>
              <a:t>Churches must invest in functional writers.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84" y="1449388"/>
            <a:ext cx="3178510" cy="21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9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communication is not an expense. Financing communication is an investment.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3528"/>
            <a:ext cx="4672165" cy="3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1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Communication System: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Management &amp; Audience Identification</a:t>
            </a:r>
          </a:p>
          <a:p>
            <a:r>
              <a:rPr lang="en-US" dirty="0" smtClean="0"/>
              <a:t>Management &amp; Budgeting</a:t>
            </a:r>
          </a:p>
          <a:p>
            <a:r>
              <a:rPr lang="en-US" dirty="0" smtClean="0"/>
              <a:t>Creating a Climate</a:t>
            </a:r>
          </a:p>
          <a:p>
            <a:pPr lvl="1"/>
            <a:r>
              <a:rPr lang="en-US" dirty="0" smtClean="0"/>
              <a:t>Digital Communication</a:t>
            </a:r>
          </a:p>
          <a:p>
            <a:pPr lvl="1"/>
            <a:r>
              <a:rPr lang="en-US" dirty="0" smtClean="0"/>
              <a:t>Print Communication</a:t>
            </a:r>
          </a:p>
          <a:p>
            <a:pPr lvl="1"/>
            <a:r>
              <a:rPr lang="en-US" dirty="0" smtClean="0"/>
              <a:t>Interpersonal Communication</a:t>
            </a:r>
          </a:p>
          <a:p>
            <a:r>
              <a:rPr lang="en-US" dirty="0" smtClean="0"/>
              <a:t>Hospitality Ministry</a:t>
            </a:r>
          </a:p>
          <a:p>
            <a:pPr lvl="1"/>
            <a:r>
              <a:rPr lang="en-US" dirty="0" smtClean="0"/>
              <a:t>Daily reception; Ushers, Greeters &amp; Hospitality Ministry</a:t>
            </a:r>
          </a:p>
          <a:p>
            <a:r>
              <a:rPr lang="en-US" dirty="0" smtClean="0"/>
              <a:t>Follow-Up with Guests</a:t>
            </a:r>
          </a:p>
          <a:p>
            <a:pPr lvl="1"/>
            <a:endParaRPr lang="en-US" dirty="0"/>
          </a:p>
        </p:txBody>
      </p:sp>
      <p:pic>
        <p:nvPicPr>
          <p:cNvPr id="4" name="Picture 5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09600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32" y="2453718"/>
            <a:ext cx="2965798" cy="21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 important to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Community Studies</a:t>
            </a:r>
          </a:p>
          <a:p>
            <a:r>
              <a:rPr lang="en-US" dirty="0" smtClean="0"/>
              <a:t>Debriefing ministry events and activities</a:t>
            </a:r>
          </a:p>
          <a:p>
            <a:r>
              <a:rPr lang="en-US" dirty="0" smtClean="0"/>
              <a:t>Massaging the database</a:t>
            </a:r>
            <a:endParaRPr lang="en-US" dirty="0"/>
          </a:p>
        </p:txBody>
      </p:sp>
      <p:pic>
        <p:nvPicPr>
          <p:cNvPr id="4" name="Picture 3" descr="shark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115050"/>
            <a:ext cx="1562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154" y="3317747"/>
            <a:ext cx="3627321" cy="24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16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879</Words>
  <Application>Microsoft Office PowerPoint</Application>
  <PresentationFormat>Widescreen</PresentationFormat>
  <Paragraphs>143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Church Communication Today</vt:lpstr>
      <vt:lpstr>Why should we prioritize communication?</vt:lpstr>
      <vt:lpstr>How we use communication</vt:lpstr>
      <vt:lpstr>The promotion formula</vt:lpstr>
      <vt:lpstr>How communication has changed</vt:lpstr>
      <vt:lpstr>Management makes or breaks the process</vt:lpstr>
      <vt:lpstr>The budget</vt:lpstr>
      <vt:lpstr>The Communication System: A Review</vt:lpstr>
      <vt:lpstr>Research is important to understanding</vt:lpstr>
      <vt:lpstr>The church brand</vt:lpstr>
      <vt:lpstr>Today’s website</vt:lpstr>
      <vt:lpstr>Social Media</vt:lpstr>
      <vt:lpstr>Social Media</vt:lpstr>
      <vt:lpstr>E-Mail</vt:lpstr>
      <vt:lpstr>Post Cards </vt:lpstr>
      <vt:lpstr>What about print?</vt:lpstr>
      <vt:lpstr>Announcements</vt:lpstr>
      <vt:lpstr>Take a big deep breath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Brainstorming An Effective System</dc:title>
  <dc:creator>Scott Vaughan</dc:creator>
  <cp:lastModifiedBy>Kristin Bakeberg</cp:lastModifiedBy>
  <cp:revision>22</cp:revision>
  <cp:lastPrinted>2017-09-21T22:18:06Z</cp:lastPrinted>
  <dcterms:created xsi:type="dcterms:W3CDTF">2017-04-18T19:46:51Z</dcterms:created>
  <dcterms:modified xsi:type="dcterms:W3CDTF">2017-09-22T16:27:48Z</dcterms:modified>
</cp:coreProperties>
</file>