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4" r:id="rId3"/>
    <p:sldId id="340" r:id="rId4"/>
    <p:sldId id="311" r:id="rId5"/>
    <p:sldId id="261" r:id="rId6"/>
    <p:sldId id="330" r:id="rId7"/>
    <p:sldId id="271" r:id="rId8"/>
    <p:sldId id="338" r:id="rId9"/>
    <p:sldId id="339" r:id="rId10"/>
    <p:sldId id="290" r:id="rId11"/>
    <p:sldId id="312" r:id="rId12"/>
    <p:sldId id="329" r:id="rId13"/>
    <p:sldId id="259" r:id="rId14"/>
    <p:sldId id="331" r:id="rId15"/>
    <p:sldId id="313" r:id="rId16"/>
    <p:sldId id="332" r:id="rId17"/>
    <p:sldId id="320" r:id="rId18"/>
    <p:sldId id="334" r:id="rId19"/>
    <p:sldId id="335" r:id="rId20"/>
    <p:sldId id="336" r:id="rId21"/>
    <p:sldId id="337" r:id="rId22"/>
    <p:sldId id="341" r:id="rId23"/>
    <p:sldId id="342" r:id="rId24"/>
    <p:sldId id="343" r:id="rId25"/>
    <p:sldId id="344" r:id="rId26"/>
    <p:sldId id="345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ssian" initials="JH" lastIdx="1" clrIdx="0">
    <p:extLst>
      <p:ext uri="{19B8F6BF-5375-455C-9EA6-DF929625EA0E}">
        <p15:presenceInfo xmlns:p15="http://schemas.microsoft.com/office/powerpoint/2012/main" userId="S::John.Hessian@elca.org::d5b42c12-8893-4460-8002-fcb346824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509" autoAdjust="0"/>
  </p:normalViewPr>
  <p:slideViewPr>
    <p:cSldViewPr snapToGrid="0">
      <p:cViewPr varScale="1">
        <p:scale>
          <a:sx n="81" d="100"/>
          <a:sy n="81" d="100"/>
        </p:scale>
        <p:origin x="76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elca.org\cwo\SharedFiles\ORPE\JohnNEW\Synods\2021\3F%20-%20SW%20Minnesota\3F%20-%20SW%20Minnesota%20Charts%20and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36037465277867E-2"/>
          <c:y val="7.0805999383257351E-2"/>
          <c:w val="0.93888888888888888"/>
          <c:h val="0.89814814814814814"/>
        </c:manualLayout>
      </c:layout>
      <c:bubbleChart>
        <c:varyColors val="0"/>
        <c:ser>
          <c:idx val="0"/>
          <c:order val="0"/>
          <c:tx>
            <c:strRef>
              <c:f>'[3F - SW Minnesota Charts and Graphs.xlsx]sqmilesmem'!$C$2:$C$7</c:f>
              <c:strCache>
                <c:ptCount val="6"/>
                <c:pt idx="0">
                  <c:v>3H - Saint Paul</c:v>
                </c:pt>
                <c:pt idx="1">
                  <c:v>3G - Minneapolis</c:v>
                </c:pt>
                <c:pt idx="2">
                  <c:v>3I - SE Minnesota</c:v>
                </c:pt>
                <c:pt idx="3">
                  <c:v>3F - SW Minnesota</c:v>
                </c:pt>
                <c:pt idx="4">
                  <c:v>3D - NW Minnesota</c:v>
                </c:pt>
                <c:pt idx="5">
                  <c:v>3E - NE Minnesota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460585883140444E-2"/>
                  <c:y val="9.63172923696462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St Paul </a:t>
                    </a:r>
                  </a:p>
                  <a:p>
                    <a:r>
                      <a:rPr lang="en-US" baseline="0"/>
                      <a:t>1,535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91-48EA-9DE0-C526AC0CF02D}"/>
                </c:ext>
              </c:extLst>
            </c:dLbl>
            <c:dLbl>
              <c:idx val="1"/>
              <c:layout>
                <c:manualLayout>
                  <c:x val="-0.13481354260247674"/>
                  <c:y val="8.28646023574544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Minneapolis  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3,230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8890994782558"/>
                      <c:h val="0.1505820240787954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791-48EA-9DE0-C526AC0CF02D}"/>
                </c:ext>
              </c:extLst>
            </c:dLbl>
            <c:dLbl>
              <c:idx val="2"/>
              <c:layout>
                <c:manualLayout>
                  <c:x val="-0.13520821222850507"/>
                  <c:y val="0.12576181198553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SE Minnesota  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9,106</a:t>
                    </a:r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1952690758936"/>
                      <c:h val="0.1714789883812281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791-48EA-9DE0-C526AC0CF02D}"/>
                </c:ext>
              </c:extLst>
            </c:dLbl>
            <c:dLbl>
              <c:idx val="3"/>
              <c:layout>
                <c:manualLayout>
                  <c:x val="-0.20135067113988106"/>
                  <c:y val="-0.15437152409011745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SW Minnesota  </a:t>
                    </a:r>
                  </a:p>
                  <a:p>
                    <a:r>
                      <a:rPr lang="en-US" baseline="0"/>
                      <a:t>18,944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91-48EA-9DE0-C526AC0CF02D}"/>
                </c:ext>
              </c:extLst>
            </c:dLbl>
            <c:dLbl>
              <c:idx val="4"/>
              <c:layout>
                <c:manualLayout>
                  <c:x val="-0.12726931565852567"/>
                  <c:y val="0.1831088466784720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NW Minnesota  23,021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791-48EA-9DE0-C526AC0CF02D}"/>
                </c:ext>
              </c:extLst>
            </c:dLbl>
            <c:dLbl>
              <c:idx val="5"/>
              <c:layout>
                <c:manualLayout>
                  <c:x val="-6.4876957494407153E-2"/>
                  <c:y val="0.1647189472008996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 Minnesota  </a:t>
                    </a:r>
                  </a:p>
                  <a:p>
                    <a:r>
                      <a:rPr lang="en-US"/>
                      <a:t>24,871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91-48EA-9DE0-C526AC0CF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'[3F - SW Minnesota Charts and Graphs.xlsx]sqmilesmem'!$C$2:$C$7</c:f>
              <c:strCache>
                <c:ptCount val="6"/>
                <c:pt idx="0">
                  <c:v>3H - Saint Paul</c:v>
                </c:pt>
                <c:pt idx="1">
                  <c:v>3G - Minneapolis</c:v>
                </c:pt>
                <c:pt idx="2">
                  <c:v>3I - SE Minnesota</c:v>
                </c:pt>
                <c:pt idx="3">
                  <c:v>3F - SW Minnesota</c:v>
                </c:pt>
                <c:pt idx="4">
                  <c:v>3D - NW Minnesota</c:v>
                </c:pt>
                <c:pt idx="5">
                  <c:v>3E - NE Minnesota</c:v>
                </c:pt>
              </c:strCache>
            </c:strRef>
          </c:xVal>
          <c:yVal>
            <c:numRef>
              <c:f>'[3F - SW Minnesota Charts and Graphs.xlsx]sqmilesmem'!$B$2:$B$7</c:f>
              <c:numCache>
                <c:formatCode>#,##0</c:formatCode>
                <c:ptCount val="6"/>
                <c:pt idx="0">
                  <c:v>1535</c:v>
                </c:pt>
                <c:pt idx="1">
                  <c:v>3230</c:v>
                </c:pt>
                <c:pt idx="2">
                  <c:v>9106</c:v>
                </c:pt>
                <c:pt idx="3">
                  <c:v>18944</c:v>
                </c:pt>
                <c:pt idx="4">
                  <c:v>23021</c:v>
                </c:pt>
                <c:pt idx="5">
                  <c:v>24871</c:v>
                </c:pt>
              </c:numCache>
            </c:numRef>
          </c:yVal>
          <c:bubbleSize>
            <c:numRef>
              <c:f>'[3F - SW Minnesota Charts and Graphs.xlsx]sqmilesmem'!$B$2:$B$7</c:f>
              <c:numCache>
                <c:formatCode>#,##0</c:formatCode>
                <c:ptCount val="6"/>
                <c:pt idx="0">
                  <c:v>1535</c:v>
                </c:pt>
                <c:pt idx="1">
                  <c:v>3230</c:v>
                </c:pt>
                <c:pt idx="2">
                  <c:v>9106</c:v>
                </c:pt>
                <c:pt idx="3">
                  <c:v>18944</c:v>
                </c:pt>
                <c:pt idx="4">
                  <c:v>23021</c:v>
                </c:pt>
                <c:pt idx="5">
                  <c:v>24871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3791-48EA-9DE0-C526AC0CF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14266175"/>
        <c:axId val="952169007"/>
      </c:bubbleChart>
      <c:valAx>
        <c:axId val="1014266175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52169007"/>
        <c:crosses val="autoZero"/>
        <c:crossBetween val="midCat"/>
      </c:valAx>
      <c:valAx>
        <c:axId val="952169007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0142661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sqmilesmem!$B$44</c:f>
              <c:strCache>
                <c:ptCount val="1"/>
                <c:pt idx="0">
                  <c:v>Synod Area Population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sqmilesmem!$A$45:$A$47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sqmilesmem!$B$45:$B$47</c:f>
              <c:numCache>
                <c:formatCode>#,##0</c:formatCode>
                <c:ptCount val="3"/>
                <c:pt idx="0">
                  <c:v>736446</c:v>
                </c:pt>
                <c:pt idx="1">
                  <c:v>811171</c:v>
                </c:pt>
                <c:pt idx="2">
                  <c:v>867173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8-42E9-9429-BA803C698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49009152"/>
        <c:axId val="1274247328"/>
      </c:barChart>
      <c:catAx>
        <c:axId val="12490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247328"/>
        <c:crosses val="autoZero"/>
        <c:auto val="1"/>
        <c:lblAlgn val="ctr"/>
        <c:lblOffset val="100"/>
        <c:noMultiLvlLbl val="0"/>
      </c:catAx>
      <c:valAx>
        <c:axId val="1274247328"/>
        <c:scaling>
          <c:orientation val="minMax"/>
          <c:max val="9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009152"/>
        <c:crosses val="autoZero"/>
        <c:crossBetween val="between"/>
        <c:majorUnit val="4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5300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E1982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6C-439F-9064-917AE4A37D34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C6C-439F-9064-917AE4A37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ardagraph!$A$1:$A$7</c:f>
              <c:strCache>
                <c:ptCount val="7"/>
                <c:pt idx="0">
                  <c:v>Unclaimed</c:v>
                </c:pt>
                <c:pt idx="1">
                  <c:v>Roman Catholic</c:v>
                </c:pt>
                <c:pt idx="2">
                  <c:v>ELCA</c:v>
                </c:pt>
                <c:pt idx="3">
                  <c:v>Evangelical Protestant (minus LCMS)</c:v>
                </c:pt>
                <c:pt idx="4">
                  <c:v>LCMS</c:v>
                </c:pt>
                <c:pt idx="5">
                  <c:v>Other Mainline Protestant (not ELCA)</c:v>
                </c:pt>
                <c:pt idx="6">
                  <c:v>Other (Buddhist, Bahai, Orthodox, Jewish, Muslim, etc.)</c:v>
                </c:pt>
              </c:strCache>
            </c:strRef>
          </c:cat>
          <c:val>
            <c:numRef>
              <c:f>ardagraph!$B$1:$B$7</c:f>
              <c:numCache>
                <c:formatCode>#,##0</c:formatCode>
                <c:ptCount val="7"/>
                <c:pt idx="0">
                  <c:v>298187</c:v>
                </c:pt>
                <c:pt idx="1">
                  <c:v>192736</c:v>
                </c:pt>
                <c:pt idx="2">
                  <c:v>136235</c:v>
                </c:pt>
                <c:pt idx="3">
                  <c:v>94053</c:v>
                </c:pt>
                <c:pt idx="4">
                  <c:v>48326</c:v>
                </c:pt>
                <c:pt idx="5">
                  <c:v>37783</c:v>
                </c:pt>
                <c:pt idx="6">
                  <c:v>3851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C-439F-9064-917AE4A37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351264"/>
        <c:axId val="142353760"/>
      </c:barChart>
      <c:catAx>
        <c:axId val="142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53760"/>
        <c:crosses val="autoZero"/>
        <c:auto val="1"/>
        <c:lblAlgn val="ctr"/>
        <c:lblOffset val="100"/>
        <c:noMultiLvlLbl val="0"/>
      </c:catAx>
      <c:valAx>
        <c:axId val="142353760"/>
        <c:scaling>
          <c:orientation val="minMax"/>
          <c:max val="32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51264"/>
        <c:crosses val="autoZero"/>
        <c:crossBetween val="between"/>
        <c:majorUnit val="16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2B-4CF5-B76F-8B0B705C27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2B-4CF5-B76F-8B0B705C27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2B-4CF5-B76F-8B0B705C2746}"/>
              </c:ext>
            </c:extLst>
          </c:dPt>
          <c:dLbls>
            <c:dLbl>
              <c:idx val="0"/>
              <c:layout>
                <c:manualLayout>
                  <c:x val="3.9878397890702792E-2"/>
                  <c:y val="-1.15229289652259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2B-4CF5-B76F-8B0B705C2746}"/>
                </c:ext>
              </c:extLst>
            </c:dLbl>
            <c:dLbl>
              <c:idx val="1"/>
              <c:layout>
                <c:manualLayout>
                  <c:x val="-3.668812605944663E-2"/>
                  <c:y val="-3.84097632174195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2B-4CF5-B76F-8B0B705C2746}"/>
                </c:ext>
              </c:extLst>
            </c:dLbl>
            <c:dLbl>
              <c:idx val="2"/>
              <c:layout>
                <c:manualLayout>
                  <c:x val="-1.1165951409396841E-2"/>
                  <c:y val="-6.5296597469613193E-2"/>
                </c:manualLayout>
              </c:layout>
              <c:tx>
                <c:rich>
                  <a:bodyPr/>
                  <a:lstStyle/>
                  <a:p>
                    <a:fld id="{7EFCE19A-B5C5-41B0-A57D-F9F3510FE618}" type="VALUE">
                      <a:rPr lang="en-US">
                        <a:solidFill>
                          <a:schemeClr val="accent3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D2B-4CF5-B76F-8B0B705C2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Sheet1!$B$2:$B$4</c:f>
              <c:strCache>
                <c:ptCount val="3"/>
                <c:pt idx="0">
                  <c:v>Lay congregational member or active participant</c:v>
                </c:pt>
                <c:pt idx="1">
                  <c:v>Rostered Minister in Southwestern Minnesota</c:v>
                </c:pt>
                <c:pt idx="2">
                  <c:v>Other (church employee, retired pastor, pastor from another synod, etc.)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0.37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2B-4CF5-B76F-8B0B705C2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978307456093539"/>
          <c:w val="0.99817815382234754"/>
          <c:h val="0.23519085661737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9D-4AE2-AA6F-1E67A60AAD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9D-4AE2-AA6F-1E67A60AAD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9D-4AE2-AA6F-1E67A60AAD5C}"/>
              </c:ext>
            </c:extLst>
          </c:dPt>
          <c:dLbls>
            <c:dLbl>
              <c:idx val="0"/>
              <c:layout>
                <c:manualLayout>
                  <c:x val="2.2331902818793565E-2"/>
                  <c:y val="-8.6335479154184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9D-4AE2-AA6F-1E67A60AAD5C}"/>
                </c:ext>
              </c:extLst>
            </c:dLbl>
            <c:dLbl>
              <c:idx val="1"/>
              <c:layout>
                <c:manualLayout>
                  <c:x val="5.5829757046983911E-2"/>
                  <c:y val="-3.9243399615538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9D-4AE2-AA6F-1E67A60AAD5C}"/>
                </c:ext>
              </c:extLst>
            </c:dLbl>
            <c:dLbl>
              <c:idx val="2"/>
              <c:layout>
                <c:manualLayout>
                  <c:x val="-6.2210300709496361E-2"/>
                  <c:y val="-7.8486799231077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9D-4AE2-AA6F-1E67A60AA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Sheet1!$B$23:$B$25</c:f>
              <c:strCache>
                <c:ptCount val="3"/>
                <c:pt idx="0">
                  <c:v>40 or younger</c:v>
                </c:pt>
                <c:pt idx="1">
                  <c:v>41 to 60</c:v>
                </c:pt>
                <c:pt idx="2">
                  <c:v>61 or older</c:v>
                </c:pt>
              </c:strCache>
            </c:strRef>
          </c:cat>
          <c:val>
            <c:numRef>
              <c:f>Sheet1!$C$23:$C$25</c:f>
              <c:numCache>
                <c:formatCode>0%</c:formatCode>
                <c:ptCount val="3"/>
                <c:pt idx="0">
                  <c:v>0.12</c:v>
                </c:pt>
                <c:pt idx="1">
                  <c:v>0.34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9D-4AE2-AA6F-1E67A60AA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6B-4DB0-AE38-A25265828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Sheet1!$B$43:$B$47</c:f>
              <c:strCache>
                <c:ptCount val="5"/>
                <c:pt idx="0">
                  <c:v>I have no idea what the synod office does.</c:v>
                </c:pt>
                <c:pt idx="1">
                  <c:v>I know there is a synod office but I am not very clear about their functions/activitites.</c:v>
                </c:pt>
                <c:pt idx="2">
                  <c:v>I am very well-acquainted with the functions/activities of the synod office.</c:v>
                </c:pt>
                <c:pt idx="3">
                  <c:v>I know some of the things the synod office is responsible for.</c:v>
                </c:pt>
                <c:pt idx="4">
                  <c:v>I have a relatively good understanding of the synod office's functions/activities.</c:v>
                </c:pt>
              </c:strCache>
            </c:strRef>
          </c:cat>
          <c:val>
            <c:numRef>
              <c:f>Sheet1!$C$43:$C$47</c:f>
              <c:numCache>
                <c:formatCode>0%</c:formatCode>
                <c:ptCount val="5"/>
                <c:pt idx="0">
                  <c:v>0.01</c:v>
                </c:pt>
                <c:pt idx="1">
                  <c:v>0.09</c:v>
                </c:pt>
                <c:pt idx="2">
                  <c:v>0.17</c:v>
                </c:pt>
                <c:pt idx="3">
                  <c:v>0.31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B-4DB0-AE38-A25265828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69625296"/>
        <c:axId val="869621968"/>
      </c:barChart>
      <c:catAx>
        <c:axId val="86962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621968"/>
        <c:crosses val="autoZero"/>
        <c:auto val="1"/>
        <c:lblAlgn val="ctr"/>
        <c:lblOffset val="100"/>
        <c:noMultiLvlLbl val="0"/>
      </c:catAx>
      <c:valAx>
        <c:axId val="869621968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6252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'[3F - SW Minnesota Charts and Graphs.xlsx]sqmilesmem'!$B$50</c:f>
              <c:strCache>
                <c:ptCount val="1"/>
                <c:pt idx="0">
                  <c:v>Baptized ELCA Lutherans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'[3F - SW Minnesota Charts and Graphs.xlsx]sqmilesmem'!$A$51:$A$53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2019</c:v>
                </c:pt>
              </c:numCache>
            </c:numRef>
          </c:cat>
          <c:val>
            <c:numRef>
              <c:f>'[3F - SW Minnesota Charts and Graphs.xlsx]sqmilesmem'!$B$51:$B$53</c:f>
              <c:numCache>
                <c:formatCode>#,##0</c:formatCode>
                <c:ptCount val="3"/>
                <c:pt idx="0">
                  <c:v>140364</c:v>
                </c:pt>
                <c:pt idx="1">
                  <c:v>122715</c:v>
                </c:pt>
                <c:pt idx="2">
                  <c:v>104698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1-4804-B26C-F35DCEE81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70417328"/>
        <c:axId val="1274246912"/>
      </c:barChart>
      <c:catAx>
        <c:axId val="107041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246912"/>
        <c:crosses val="autoZero"/>
        <c:auto val="1"/>
        <c:lblAlgn val="ctr"/>
        <c:lblOffset val="100"/>
        <c:noMultiLvlLbl val="0"/>
      </c:catAx>
      <c:valAx>
        <c:axId val="12742469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417328"/>
        <c:crosses val="autoZero"/>
        <c:crossBetween val="between"/>
        <c:majorUnit val="8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CongWor!$I$412</c:f>
              <c:strCache>
                <c:ptCount val="1"/>
                <c:pt idx="0">
                  <c:v>Congregations (N=237)</c:v>
                </c:pt>
              </c:strCache>
            </c:strRef>
          </c:tx>
          <c:spPr>
            <a:solidFill>
              <a:srgbClr val="B22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CongWor!$H$413:$H$417</c:f>
              <c:strCache>
                <c:ptCount val="5"/>
                <c:pt idx="0">
                  <c:v>1 - 50</c:v>
                </c:pt>
                <c:pt idx="1">
                  <c:v>51 - 100</c:v>
                </c:pt>
                <c:pt idx="2">
                  <c:v>101 - 200</c:v>
                </c:pt>
                <c:pt idx="3">
                  <c:v>201 - 300</c:v>
                </c:pt>
                <c:pt idx="4">
                  <c:v>301 or more</c:v>
                </c:pt>
              </c:strCache>
            </c:strRef>
          </c:cat>
          <c:val>
            <c:numRef>
              <c:f>CongWor!$I$413:$I$417</c:f>
              <c:numCache>
                <c:formatCode>0.000</c:formatCode>
                <c:ptCount val="5"/>
                <c:pt idx="0">
                  <c:v>0.46413502109704635</c:v>
                </c:pt>
                <c:pt idx="1">
                  <c:v>0.24894514767932491</c:v>
                </c:pt>
                <c:pt idx="2">
                  <c:v>0.15611814345991562</c:v>
                </c:pt>
                <c:pt idx="3">
                  <c:v>9.2827004219409287E-2</c:v>
                </c:pt>
                <c:pt idx="4">
                  <c:v>3.7974683544303799E-2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F-4279-BD11-22346086EB89}"/>
            </c:ext>
          </c:extLst>
        </c:ser>
        <c:ser>
          <c:idx val="1"/>
          <c:order val="1"/>
          <c:tx>
            <c:strRef>
              <c:f>CongWor!$J$412</c:f>
              <c:strCache>
                <c:ptCount val="1"/>
                <c:pt idx="0">
                  <c:v>Worshipers (N=21,724)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CongWor!$H$413:$H$417</c:f>
              <c:strCache>
                <c:ptCount val="5"/>
                <c:pt idx="0">
                  <c:v>1 - 50</c:v>
                </c:pt>
                <c:pt idx="1">
                  <c:v>51 - 100</c:v>
                </c:pt>
                <c:pt idx="2">
                  <c:v>101 - 200</c:v>
                </c:pt>
                <c:pt idx="3">
                  <c:v>201 - 300</c:v>
                </c:pt>
                <c:pt idx="4">
                  <c:v>301 or more</c:v>
                </c:pt>
              </c:strCache>
            </c:strRef>
          </c:cat>
          <c:val>
            <c:numRef>
              <c:f>CongWor!$J$413:$J$417</c:f>
              <c:numCache>
                <c:formatCode>0.000</c:formatCode>
                <c:ptCount val="5"/>
                <c:pt idx="0">
                  <c:v>0.15839624378567488</c:v>
                </c:pt>
                <c:pt idx="1">
                  <c:v>0.19370281716074389</c:v>
                </c:pt>
                <c:pt idx="2">
                  <c:v>0.23619038851040319</c:v>
                </c:pt>
                <c:pt idx="3">
                  <c:v>0.25349843491069779</c:v>
                </c:pt>
                <c:pt idx="4">
                  <c:v>0.15821211563248022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5F-4279-BD11-22346086E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50938351"/>
        <c:axId val="982198479"/>
      </c:barChart>
      <c:catAx>
        <c:axId val="75093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198479"/>
        <c:crosses val="autoZero"/>
        <c:auto val="1"/>
        <c:lblAlgn val="ctr"/>
        <c:lblOffset val="100"/>
        <c:noMultiLvlLbl val="0"/>
      </c:catAx>
      <c:valAx>
        <c:axId val="982198479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750938351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0046C-8EED-4EC4-BA79-F2BC3251FA4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7397964-4B30-4242-B0C5-983681E39D16}">
      <dgm:prSet custT="1"/>
      <dgm:spPr>
        <a:solidFill>
          <a:schemeClr val="accent4"/>
        </a:solidFill>
      </dgm:spPr>
      <dgm:t>
        <a:bodyPr/>
        <a:lstStyle/>
        <a:p>
          <a:pPr defTabSz="666750"/>
          <a:r>
            <a:rPr lang="en-US" sz="1800" dirty="0"/>
            <a:t>Delegate Responsibilities</a:t>
          </a:r>
        </a:p>
        <a:p>
          <a:pPr defTabSz="230188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	□  </a:t>
          </a:r>
          <a:r>
            <a:rPr lang="en-US" sz="1800" dirty="0"/>
            <a:t>Collaborate.</a:t>
          </a:r>
        </a:p>
        <a:p>
          <a:pPr defTabSz="230188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	□  </a:t>
          </a:r>
          <a:r>
            <a:rPr lang="en-US" sz="1800" dirty="0"/>
            <a:t>Get a good team and trust them to do their work.</a:t>
          </a:r>
        </a:p>
        <a:p>
          <a:pPr defTabSz="230188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	□  </a:t>
          </a:r>
          <a:r>
            <a:rPr lang="en-US" sz="1800" dirty="0"/>
            <a:t>You can’t do everything alone.</a:t>
          </a:r>
        </a:p>
      </dgm:t>
    </dgm:pt>
    <dgm:pt modelId="{EB913D8F-FA45-4BCB-9B56-7FD7E2F8F5E9}" type="parTrans" cxnId="{65E046B7-B260-4219-91BF-7A15F6E155FB}">
      <dgm:prSet/>
      <dgm:spPr/>
      <dgm:t>
        <a:bodyPr/>
        <a:lstStyle/>
        <a:p>
          <a:endParaRPr lang="en-US"/>
        </a:p>
      </dgm:t>
    </dgm:pt>
    <dgm:pt modelId="{A66D5E35-7BC4-41CA-B695-87BB4D1E24D3}" type="sibTrans" cxnId="{65E046B7-B260-4219-91BF-7A15F6E155FB}">
      <dgm:prSet/>
      <dgm:spPr/>
      <dgm:t>
        <a:bodyPr/>
        <a:lstStyle/>
        <a:p>
          <a:endParaRPr lang="en-US"/>
        </a:p>
      </dgm:t>
    </dgm:pt>
    <dgm:pt modelId="{81034522-CFF2-46B0-BA78-02CFAB00C268}">
      <dgm:prSet custT="1"/>
      <dgm:spPr>
        <a:solidFill>
          <a:schemeClr val="accent4"/>
        </a:solidFill>
      </dgm:spPr>
      <dgm:t>
        <a:bodyPr/>
        <a:lstStyle/>
        <a:p>
          <a:pPr defTabSz="666750"/>
          <a:r>
            <a:rPr lang="en-US" sz="1800" dirty="0"/>
            <a:t>Be visible and Communicate</a:t>
          </a:r>
        </a:p>
        <a:p>
          <a:pPr defTabSz="230188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	□  Make sure to visit congregations</a:t>
          </a:r>
          <a:r>
            <a:rPr lang="en-US" sz="1800" dirty="0"/>
            <a:t>.</a:t>
          </a:r>
        </a:p>
        <a:p>
          <a:pPr defTabSz="230188"/>
          <a:r>
            <a:rPr lang="en-US" sz="1800" dirty="0"/>
            <a:t>	</a:t>
          </a: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□  Make sure to be in communication with congregations.</a:t>
          </a:r>
          <a:r>
            <a:rPr lang="en-US" sz="1800" dirty="0"/>
            <a:t> </a:t>
          </a:r>
        </a:p>
      </dgm:t>
    </dgm:pt>
    <dgm:pt modelId="{C2BCD27A-333B-4653-9DB3-547708E54DEC}" type="parTrans" cxnId="{29FDE196-C460-4F2F-BF49-BD7A425DD36B}">
      <dgm:prSet/>
      <dgm:spPr/>
      <dgm:t>
        <a:bodyPr/>
        <a:lstStyle/>
        <a:p>
          <a:endParaRPr lang="en-US"/>
        </a:p>
      </dgm:t>
    </dgm:pt>
    <dgm:pt modelId="{0D9312C0-E3D8-48EB-A1B3-E916B4790AC2}" type="sibTrans" cxnId="{29FDE196-C460-4F2F-BF49-BD7A425DD36B}">
      <dgm:prSet/>
      <dgm:spPr/>
      <dgm:t>
        <a:bodyPr/>
        <a:lstStyle/>
        <a:p>
          <a:endParaRPr lang="en-US"/>
        </a:p>
      </dgm:t>
    </dgm:pt>
    <dgm:pt modelId="{2B61EABF-F958-4353-99B1-05794C14C04B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dirty="0"/>
            <a:t>Pray and Listen to the Holy Spirit</a:t>
          </a:r>
        </a:p>
        <a:p>
          <a:pPr>
            <a:tabLst>
              <a:tab pos="230188" algn="l"/>
            </a:tabLst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	□  Faith must be your guide</a:t>
          </a:r>
          <a:r>
            <a:rPr lang="en-US" sz="1800" dirty="0"/>
            <a:t>.</a:t>
          </a:r>
        </a:p>
        <a:p>
          <a:pPr>
            <a:tabLst>
              <a:tab pos="230188" algn="l"/>
            </a:tabLst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	□  Walk in the path of Jesus.</a:t>
          </a:r>
          <a:r>
            <a:rPr lang="en-US" sz="1800" dirty="0"/>
            <a:t> </a:t>
          </a:r>
        </a:p>
      </dgm:t>
    </dgm:pt>
    <dgm:pt modelId="{1A94F4EE-FF30-4C73-8AB2-B2685C972218}" type="parTrans" cxnId="{11EB3A9E-AC48-4480-9DB7-85EDCABACE4A}">
      <dgm:prSet/>
      <dgm:spPr/>
      <dgm:t>
        <a:bodyPr/>
        <a:lstStyle/>
        <a:p>
          <a:endParaRPr lang="en-US"/>
        </a:p>
      </dgm:t>
    </dgm:pt>
    <dgm:pt modelId="{1DF75D83-50FB-4524-A49E-80CFBB1DA76D}" type="sibTrans" cxnId="{11EB3A9E-AC48-4480-9DB7-85EDCABACE4A}">
      <dgm:prSet/>
      <dgm:spPr/>
      <dgm:t>
        <a:bodyPr/>
        <a:lstStyle/>
        <a:p>
          <a:endParaRPr lang="en-US"/>
        </a:p>
      </dgm:t>
    </dgm:pt>
    <dgm:pt modelId="{D4C4E0B2-30CD-470C-8171-640864CA792C}">
      <dgm:prSet custT="1"/>
      <dgm:spPr>
        <a:solidFill>
          <a:schemeClr val="accent4"/>
        </a:solidFill>
      </dgm:spPr>
      <dgm:t>
        <a:bodyPr/>
        <a:lstStyle/>
        <a:p>
          <a:pPr defTabSz="800100"/>
          <a:r>
            <a:rPr lang="en-US" sz="1800" dirty="0"/>
            <a:t>Be a Unifier</a:t>
          </a:r>
        </a:p>
        <a:p>
          <a:pPr defTabSz="230188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	□  	COVID has caused so many disruptions and divisions.</a:t>
          </a:r>
        </a:p>
        <a:p>
          <a:pPr defTabSz="230188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	□  	Political and civil unrest have caused so many divisions.</a:t>
          </a:r>
          <a:endParaRPr lang="en-US" sz="1800" dirty="0"/>
        </a:p>
      </dgm:t>
    </dgm:pt>
    <dgm:pt modelId="{EAEA8D42-679E-4F91-8505-87FAD5221969}" type="sibTrans" cxnId="{B59682CD-BCC8-445F-BA25-97C4D78DFD76}">
      <dgm:prSet/>
      <dgm:spPr/>
      <dgm:t>
        <a:bodyPr/>
        <a:lstStyle/>
        <a:p>
          <a:endParaRPr lang="en-US"/>
        </a:p>
      </dgm:t>
    </dgm:pt>
    <dgm:pt modelId="{8AA27291-6FF6-40B0-BEA1-3F9CD1C0D27B}" type="parTrans" cxnId="{B59682CD-BCC8-445F-BA25-97C4D78DFD76}">
      <dgm:prSet/>
      <dgm:spPr/>
      <dgm:t>
        <a:bodyPr/>
        <a:lstStyle/>
        <a:p>
          <a:endParaRPr lang="en-US"/>
        </a:p>
      </dgm:t>
    </dgm:pt>
    <dgm:pt modelId="{35DF3526-802A-4B55-8308-F0A75ED27AB0}" type="pres">
      <dgm:prSet presAssocID="{3710046C-8EED-4EC4-BA79-F2BC3251FA42}" presName="linear" presStyleCnt="0">
        <dgm:presLayoutVars>
          <dgm:animLvl val="lvl"/>
          <dgm:resizeHandles val="exact"/>
        </dgm:presLayoutVars>
      </dgm:prSet>
      <dgm:spPr/>
    </dgm:pt>
    <dgm:pt modelId="{3F34B5A0-D90B-47E2-BEF6-8459C472A32D}" type="pres">
      <dgm:prSet presAssocID="{77397964-4B30-4242-B0C5-983681E39D16}" presName="parentText" presStyleLbl="node1" presStyleIdx="0" presStyleCnt="4" custScaleY="112604" custLinFactY="198845" custLinFactNeighborX="-147" custLinFactNeighborY="200000">
        <dgm:presLayoutVars>
          <dgm:chMax val="0"/>
          <dgm:bulletEnabled val="1"/>
        </dgm:presLayoutVars>
      </dgm:prSet>
      <dgm:spPr/>
    </dgm:pt>
    <dgm:pt modelId="{7950A568-3B37-408C-9A46-8805ADCCD857}" type="pres">
      <dgm:prSet presAssocID="{A66D5E35-7BC4-41CA-B695-87BB4D1E24D3}" presName="spacer" presStyleCnt="0"/>
      <dgm:spPr/>
    </dgm:pt>
    <dgm:pt modelId="{5CC27248-8C0B-48AF-9F8E-D0D95E305935}" type="pres">
      <dgm:prSet presAssocID="{81034522-CFF2-46B0-BA78-02CFAB00C268}" presName="parentText" presStyleLbl="node1" presStyleIdx="1" presStyleCnt="4" custLinFactY="-129529" custLinFactNeighborX="-442" custLinFactNeighborY="-200000">
        <dgm:presLayoutVars>
          <dgm:chMax val="0"/>
          <dgm:bulletEnabled val="1"/>
        </dgm:presLayoutVars>
      </dgm:prSet>
      <dgm:spPr/>
    </dgm:pt>
    <dgm:pt modelId="{39A1084D-655D-43FD-9693-81D36647734D}" type="pres">
      <dgm:prSet presAssocID="{0D9312C0-E3D8-48EB-A1B3-E916B4790AC2}" presName="spacer" presStyleCnt="0"/>
      <dgm:spPr/>
    </dgm:pt>
    <dgm:pt modelId="{F2FC668B-6A44-4064-9FCC-4E8A2660F2A7}" type="pres">
      <dgm:prSet presAssocID="{D4C4E0B2-30CD-470C-8171-640864CA792C}" presName="parentText" presStyleLbl="node1" presStyleIdx="2" presStyleCnt="4" custLinFactY="96752" custLinFactNeighborX="-295" custLinFactNeighborY="100000">
        <dgm:presLayoutVars>
          <dgm:chMax val="0"/>
          <dgm:bulletEnabled val="1"/>
        </dgm:presLayoutVars>
      </dgm:prSet>
      <dgm:spPr/>
    </dgm:pt>
    <dgm:pt modelId="{074E5607-0C64-47BF-95F2-7968E7B87B21}" type="pres">
      <dgm:prSet presAssocID="{EAEA8D42-679E-4F91-8505-87FAD5221969}" presName="spacer" presStyleCnt="0"/>
      <dgm:spPr/>
    </dgm:pt>
    <dgm:pt modelId="{FBD929BE-1FA6-4665-A914-5F7AF2A9CCE5}" type="pres">
      <dgm:prSet presAssocID="{2B61EABF-F958-4353-99B1-05794C14C04B}" presName="parentText" presStyleLbl="node1" presStyleIdx="3" presStyleCnt="4" custLinFactY="-212325" custLinFactNeighborY="-300000">
        <dgm:presLayoutVars>
          <dgm:chMax val="0"/>
          <dgm:bulletEnabled val="1"/>
        </dgm:presLayoutVars>
      </dgm:prSet>
      <dgm:spPr/>
    </dgm:pt>
  </dgm:ptLst>
  <dgm:cxnLst>
    <dgm:cxn modelId="{E15CB81A-0513-445A-89B0-CC46CB8E422C}" type="presOf" srcId="{D4C4E0B2-30CD-470C-8171-640864CA792C}" destId="{F2FC668B-6A44-4064-9FCC-4E8A2660F2A7}" srcOrd="0" destOrd="0" presId="urn:microsoft.com/office/officeart/2005/8/layout/vList2"/>
    <dgm:cxn modelId="{E11E352B-45A7-4A97-89F8-8DCF9E3A0E07}" type="presOf" srcId="{81034522-CFF2-46B0-BA78-02CFAB00C268}" destId="{5CC27248-8C0B-48AF-9F8E-D0D95E305935}" srcOrd="0" destOrd="0" presId="urn:microsoft.com/office/officeart/2005/8/layout/vList2"/>
    <dgm:cxn modelId="{5AA3A15E-78AA-4F7D-A779-253783AA312A}" type="presOf" srcId="{3710046C-8EED-4EC4-BA79-F2BC3251FA42}" destId="{35DF3526-802A-4B55-8308-F0A75ED27AB0}" srcOrd="0" destOrd="0" presId="urn:microsoft.com/office/officeart/2005/8/layout/vList2"/>
    <dgm:cxn modelId="{29FDE196-C460-4F2F-BF49-BD7A425DD36B}" srcId="{3710046C-8EED-4EC4-BA79-F2BC3251FA42}" destId="{81034522-CFF2-46B0-BA78-02CFAB00C268}" srcOrd="1" destOrd="0" parTransId="{C2BCD27A-333B-4653-9DB3-547708E54DEC}" sibTransId="{0D9312C0-E3D8-48EB-A1B3-E916B4790AC2}"/>
    <dgm:cxn modelId="{11EB3A9E-AC48-4480-9DB7-85EDCABACE4A}" srcId="{3710046C-8EED-4EC4-BA79-F2BC3251FA42}" destId="{2B61EABF-F958-4353-99B1-05794C14C04B}" srcOrd="3" destOrd="0" parTransId="{1A94F4EE-FF30-4C73-8AB2-B2685C972218}" sibTransId="{1DF75D83-50FB-4524-A49E-80CFBB1DA76D}"/>
    <dgm:cxn modelId="{83F5319F-2346-48C6-9A3C-CB85B00CF251}" type="presOf" srcId="{77397964-4B30-4242-B0C5-983681E39D16}" destId="{3F34B5A0-D90B-47E2-BEF6-8459C472A32D}" srcOrd="0" destOrd="0" presId="urn:microsoft.com/office/officeart/2005/8/layout/vList2"/>
    <dgm:cxn modelId="{65E046B7-B260-4219-91BF-7A15F6E155FB}" srcId="{3710046C-8EED-4EC4-BA79-F2BC3251FA42}" destId="{77397964-4B30-4242-B0C5-983681E39D16}" srcOrd="0" destOrd="0" parTransId="{EB913D8F-FA45-4BCB-9B56-7FD7E2F8F5E9}" sibTransId="{A66D5E35-7BC4-41CA-B695-87BB4D1E24D3}"/>
    <dgm:cxn modelId="{D1AF11C4-C950-4B18-A137-005E48574FDE}" type="presOf" srcId="{2B61EABF-F958-4353-99B1-05794C14C04B}" destId="{FBD929BE-1FA6-4665-A914-5F7AF2A9CCE5}" srcOrd="0" destOrd="0" presId="urn:microsoft.com/office/officeart/2005/8/layout/vList2"/>
    <dgm:cxn modelId="{B59682CD-BCC8-445F-BA25-97C4D78DFD76}" srcId="{3710046C-8EED-4EC4-BA79-F2BC3251FA42}" destId="{D4C4E0B2-30CD-470C-8171-640864CA792C}" srcOrd="2" destOrd="0" parTransId="{8AA27291-6FF6-40B0-BEA1-3F9CD1C0D27B}" sibTransId="{EAEA8D42-679E-4F91-8505-87FAD5221969}"/>
    <dgm:cxn modelId="{748D0BD0-D747-4CA7-A899-4AA1148A4735}" type="presParOf" srcId="{35DF3526-802A-4B55-8308-F0A75ED27AB0}" destId="{3F34B5A0-D90B-47E2-BEF6-8459C472A32D}" srcOrd="0" destOrd="0" presId="urn:microsoft.com/office/officeart/2005/8/layout/vList2"/>
    <dgm:cxn modelId="{EC7C910C-5989-4DB9-91C2-7C5B91BB327F}" type="presParOf" srcId="{35DF3526-802A-4B55-8308-F0A75ED27AB0}" destId="{7950A568-3B37-408C-9A46-8805ADCCD857}" srcOrd="1" destOrd="0" presId="urn:microsoft.com/office/officeart/2005/8/layout/vList2"/>
    <dgm:cxn modelId="{5DBEDC53-FAED-4FC8-8C91-B66FC40FAE64}" type="presParOf" srcId="{35DF3526-802A-4B55-8308-F0A75ED27AB0}" destId="{5CC27248-8C0B-48AF-9F8E-D0D95E305935}" srcOrd="2" destOrd="0" presId="urn:microsoft.com/office/officeart/2005/8/layout/vList2"/>
    <dgm:cxn modelId="{3D90E094-F06B-4429-8BA0-2117E1E2D0CB}" type="presParOf" srcId="{35DF3526-802A-4B55-8308-F0A75ED27AB0}" destId="{39A1084D-655D-43FD-9693-81D36647734D}" srcOrd="3" destOrd="0" presId="urn:microsoft.com/office/officeart/2005/8/layout/vList2"/>
    <dgm:cxn modelId="{9EC6A6CF-1B65-4825-8A37-AF624EF7BEA8}" type="presParOf" srcId="{35DF3526-802A-4B55-8308-F0A75ED27AB0}" destId="{F2FC668B-6A44-4064-9FCC-4E8A2660F2A7}" srcOrd="4" destOrd="0" presId="urn:microsoft.com/office/officeart/2005/8/layout/vList2"/>
    <dgm:cxn modelId="{A6856356-DC4E-4E10-A65C-B0211F506FD8}" type="presParOf" srcId="{35DF3526-802A-4B55-8308-F0A75ED27AB0}" destId="{074E5607-0C64-47BF-95F2-7968E7B87B21}" srcOrd="5" destOrd="0" presId="urn:microsoft.com/office/officeart/2005/8/layout/vList2"/>
    <dgm:cxn modelId="{DE40970D-3237-4A3E-97E7-522B65A35ADB}" type="presParOf" srcId="{35DF3526-802A-4B55-8308-F0A75ED27AB0}" destId="{FBD929BE-1FA6-4665-A914-5F7AF2A9CC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0046C-8EED-4EC4-BA79-F2BC3251FA4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7397964-4B30-4242-B0C5-983681E39D16}">
      <dgm:prSet custT="1"/>
      <dgm:spPr/>
      <dgm:t>
        <a:bodyPr/>
        <a:lstStyle/>
        <a:p>
          <a:pPr defTabSz="666750"/>
          <a:r>
            <a:rPr lang="en-US" sz="1800" dirty="0"/>
            <a:t>Relevance</a:t>
          </a:r>
        </a:p>
        <a:p>
          <a:pPr defTabSz="666750"/>
          <a:r>
            <a:rPr lang="en-US" sz="1800" dirty="0"/>
            <a:t>General Decline of Church in People’s Lives</a:t>
          </a:r>
        </a:p>
        <a:p>
          <a:pPr defTabSz="666750"/>
          <a:r>
            <a:rPr lang="en-US" sz="1800" dirty="0"/>
            <a:t>People are too busy to make time for church.</a:t>
          </a:r>
        </a:p>
        <a:p>
          <a:pPr defTabSz="666750"/>
          <a:r>
            <a:rPr lang="en-US" sz="1800" dirty="0"/>
            <a:t>People are not as religious as they used to be.</a:t>
          </a:r>
        </a:p>
      </dgm:t>
    </dgm:pt>
    <dgm:pt modelId="{EB913D8F-FA45-4BCB-9B56-7FD7E2F8F5E9}" type="parTrans" cxnId="{65E046B7-B260-4219-91BF-7A15F6E155FB}">
      <dgm:prSet/>
      <dgm:spPr/>
      <dgm:t>
        <a:bodyPr/>
        <a:lstStyle/>
        <a:p>
          <a:endParaRPr lang="en-US"/>
        </a:p>
      </dgm:t>
    </dgm:pt>
    <dgm:pt modelId="{A66D5E35-7BC4-41CA-B695-87BB4D1E24D3}" type="sibTrans" cxnId="{65E046B7-B260-4219-91BF-7A15F6E155FB}">
      <dgm:prSet/>
      <dgm:spPr/>
      <dgm:t>
        <a:bodyPr/>
        <a:lstStyle/>
        <a:p>
          <a:endParaRPr lang="en-US"/>
        </a:p>
      </dgm:t>
    </dgm:pt>
    <dgm:pt modelId="{81034522-CFF2-46B0-BA78-02CFAB00C268}">
      <dgm:prSet custT="1"/>
      <dgm:spPr/>
      <dgm:t>
        <a:bodyPr/>
        <a:lstStyle/>
        <a:p>
          <a:pPr defTabSz="666750"/>
          <a:r>
            <a:rPr lang="en-US" sz="1800" dirty="0"/>
            <a:t>Membership Decline</a:t>
          </a:r>
        </a:p>
        <a:p>
          <a:pPr defTabSz="666750"/>
          <a:r>
            <a:rPr lang="en-US" sz="1800" dirty="0"/>
            <a:t>Attendance Decline</a:t>
          </a:r>
        </a:p>
        <a:p>
          <a:pPr defTabSz="666750"/>
          <a:r>
            <a:rPr lang="en-US" sz="1800" dirty="0"/>
            <a:t>Attracting New People to Church</a:t>
          </a:r>
        </a:p>
        <a:p>
          <a:pPr defTabSz="230188"/>
          <a:r>
            <a:rPr lang="en-US" sz="1800" dirty="0"/>
            <a:t> </a:t>
          </a:r>
        </a:p>
      </dgm:t>
    </dgm:pt>
    <dgm:pt modelId="{C2BCD27A-333B-4653-9DB3-547708E54DEC}" type="parTrans" cxnId="{29FDE196-C460-4F2F-BF49-BD7A425DD36B}">
      <dgm:prSet/>
      <dgm:spPr/>
      <dgm:t>
        <a:bodyPr/>
        <a:lstStyle/>
        <a:p>
          <a:endParaRPr lang="en-US"/>
        </a:p>
      </dgm:t>
    </dgm:pt>
    <dgm:pt modelId="{0D9312C0-E3D8-48EB-A1B3-E916B4790AC2}" type="sibTrans" cxnId="{29FDE196-C460-4F2F-BF49-BD7A425DD36B}">
      <dgm:prSet/>
      <dgm:spPr/>
      <dgm:t>
        <a:bodyPr/>
        <a:lstStyle/>
        <a:p>
          <a:endParaRPr lang="en-US"/>
        </a:p>
      </dgm:t>
    </dgm:pt>
    <dgm:pt modelId="{2B61EABF-F958-4353-99B1-05794C14C04B}">
      <dgm:prSet custT="1"/>
      <dgm:spPr/>
      <dgm:t>
        <a:bodyPr/>
        <a:lstStyle/>
        <a:p>
          <a:r>
            <a:rPr lang="en-US" sz="1800" dirty="0"/>
            <a:t>Rostered Minister Shortage</a:t>
          </a:r>
        </a:p>
      </dgm:t>
    </dgm:pt>
    <dgm:pt modelId="{1A94F4EE-FF30-4C73-8AB2-B2685C972218}" type="parTrans" cxnId="{11EB3A9E-AC48-4480-9DB7-85EDCABACE4A}">
      <dgm:prSet/>
      <dgm:spPr/>
      <dgm:t>
        <a:bodyPr/>
        <a:lstStyle/>
        <a:p>
          <a:endParaRPr lang="en-US"/>
        </a:p>
      </dgm:t>
    </dgm:pt>
    <dgm:pt modelId="{1DF75D83-50FB-4524-A49E-80CFBB1DA76D}" type="sibTrans" cxnId="{11EB3A9E-AC48-4480-9DB7-85EDCABACE4A}">
      <dgm:prSet/>
      <dgm:spPr/>
      <dgm:t>
        <a:bodyPr/>
        <a:lstStyle/>
        <a:p>
          <a:endParaRPr lang="en-US"/>
        </a:p>
      </dgm:t>
    </dgm:pt>
    <dgm:pt modelId="{D4C4E0B2-30CD-470C-8171-640864CA792C}">
      <dgm:prSet custT="1"/>
      <dgm:spPr/>
      <dgm:t>
        <a:bodyPr/>
        <a:lstStyle/>
        <a:p>
          <a:pPr defTabSz="800100"/>
          <a:r>
            <a:rPr lang="en-US" sz="1800" dirty="0"/>
            <a:t>COVID-19 and its effects on church and society</a:t>
          </a:r>
        </a:p>
      </dgm:t>
    </dgm:pt>
    <dgm:pt modelId="{EAEA8D42-679E-4F91-8505-87FAD5221969}" type="sibTrans" cxnId="{B59682CD-BCC8-445F-BA25-97C4D78DFD76}">
      <dgm:prSet/>
      <dgm:spPr/>
      <dgm:t>
        <a:bodyPr/>
        <a:lstStyle/>
        <a:p>
          <a:endParaRPr lang="en-US"/>
        </a:p>
      </dgm:t>
    </dgm:pt>
    <dgm:pt modelId="{8AA27291-6FF6-40B0-BEA1-3F9CD1C0D27B}" type="parTrans" cxnId="{B59682CD-BCC8-445F-BA25-97C4D78DFD76}">
      <dgm:prSet/>
      <dgm:spPr/>
      <dgm:t>
        <a:bodyPr/>
        <a:lstStyle/>
        <a:p>
          <a:endParaRPr lang="en-US"/>
        </a:p>
      </dgm:t>
    </dgm:pt>
    <dgm:pt modelId="{35DF3526-802A-4B55-8308-F0A75ED27AB0}" type="pres">
      <dgm:prSet presAssocID="{3710046C-8EED-4EC4-BA79-F2BC3251FA42}" presName="linear" presStyleCnt="0">
        <dgm:presLayoutVars>
          <dgm:animLvl val="lvl"/>
          <dgm:resizeHandles val="exact"/>
        </dgm:presLayoutVars>
      </dgm:prSet>
      <dgm:spPr/>
    </dgm:pt>
    <dgm:pt modelId="{3F34B5A0-D90B-47E2-BEF6-8459C472A32D}" type="pres">
      <dgm:prSet presAssocID="{77397964-4B30-4242-B0C5-983681E39D16}" presName="parentText" presStyleLbl="node1" presStyleIdx="0" presStyleCnt="4" custScaleY="112604" custLinFactY="198845" custLinFactNeighborX="-147" custLinFactNeighborY="200000">
        <dgm:presLayoutVars>
          <dgm:chMax val="0"/>
          <dgm:bulletEnabled val="1"/>
        </dgm:presLayoutVars>
      </dgm:prSet>
      <dgm:spPr/>
    </dgm:pt>
    <dgm:pt modelId="{7950A568-3B37-408C-9A46-8805ADCCD857}" type="pres">
      <dgm:prSet presAssocID="{A66D5E35-7BC4-41CA-B695-87BB4D1E24D3}" presName="spacer" presStyleCnt="0"/>
      <dgm:spPr/>
    </dgm:pt>
    <dgm:pt modelId="{5CC27248-8C0B-48AF-9F8E-D0D95E305935}" type="pres">
      <dgm:prSet presAssocID="{81034522-CFF2-46B0-BA78-02CFAB00C268}" presName="parentText" presStyleLbl="node1" presStyleIdx="1" presStyleCnt="4" custLinFactY="-129529" custLinFactNeighborX="-442" custLinFactNeighborY="-200000">
        <dgm:presLayoutVars>
          <dgm:chMax val="0"/>
          <dgm:bulletEnabled val="1"/>
        </dgm:presLayoutVars>
      </dgm:prSet>
      <dgm:spPr/>
    </dgm:pt>
    <dgm:pt modelId="{39A1084D-655D-43FD-9693-81D36647734D}" type="pres">
      <dgm:prSet presAssocID="{0D9312C0-E3D8-48EB-A1B3-E916B4790AC2}" presName="spacer" presStyleCnt="0"/>
      <dgm:spPr/>
    </dgm:pt>
    <dgm:pt modelId="{F2FC668B-6A44-4064-9FCC-4E8A2660F2A7}" type="pres">
      <dgm:prSet presAssocID="{D4C4E0B2-30CD-470C-8171-640864CA792C}" presName="parentText" presStyleLbl="node1" presStyleIdx="2" presStyleCnt="4" custLinFactY="96752" custLinFactNeighborX="-295" custLinFactNeighborY="100000">
        <dgm:presLayoutVars>
          <dgm:chMax val="0"/>
          <dgm:bulletEnabled val="1"/>
        </dgm:presLayoutVars>
      </dgm:prSet>
      <dgm:spPr/>
    </dgm:pt>
    <dgm:pt modelId="{074E5607-0C64-47BF-95F2-7968E7B87B21}" type="pres">
      <dgm:prSet presAssocID="{EAEA8D42-679E-4F91-8505-87FAD5221969}" presName="spacer" presStyleCnt="0"/>
      <dgm:spPr/>
    </dgm:pt>
    <dgm:pt modelId="{FBD929BE-1FA6-4665-A914-5F7AF2A9CCE5}" type="pres">
      <dgm:prSet presAssocID="{2B61EABF-F958-4353-99B1-05794C14C04B}" presName="parentText" presStyleLbl="node1" presStyleIdx="3" presStyleCnt="4" custLinFactY="-211703" custLinFactNeighborY="-300000">
        <dgm:presLayoutVars>
          <dgm:chMax val="0"/>
          <dgm:bulletEnabled val="1"/>
        </dgm:presLayoutVars>
      </dgm:prSet>
      <dgm:spPr/>
    </dgm:pt>
  </dgm:ptLst>
  <dgm:cxnLst>
    <dgm:cxn modelId="{E15CB81A-0513-445A-89B0-CC46CB8E422C}" type="presOf" srcId="{D4C4E0B2-30CD-470C-8171-640864CA792C}" destId="{F2FC668B-6A44-4064-9FCC-4E8A2660F2A7}" srcOrd="0" destOrd="0" presId="urn:microsoft.com/office/officeart/2005/8/layout/vList2"/>
    <dgm:cxn modelId="{E11E352B-45A7-4A97-89F8-8DCF9E3A0E07}" type="presOf" srcId="{81034522-CFF2-46B0-BA78-02CFAB00C268}" destId="{5CC27248-8C0B-48AF-9F8E-D0D95E305935}" srcOrd="0" destOrd="0" presId="urn:microsoft.com/office/officeart/2005/8/layout/vList2"/>
    <dgm:cxn modelId="{5AA3A15E-78AA-4F7D-A779-253783AA312A}" type="presOf" srcId="{3710046C-8EED-4EC4-BA79-F2BC3251FA42}" destId="{35DF3526-802A-4B55-8308-F0A75ED27AB0}" srcOrd="0" destOrd="0" presId="urn:microsoft.com/office/officeart/2005/8/layout/vList2"/>
    <dgm:cxn modelId="{29FDE196-C460-4F2F-BF49-BD7A425DD36B}" srcId="{3710046C-8EED-4EC4-BA79-F2BC3251FA42}" destId="{81034522-CFF2-46B0-BA78-02CFAB00C268}" srcOrd="1" destOrd="0" parTransId="{C2BCD27A-333B-4653-9DB3-547708E54DEC}" sibTransId="{0D9312C0-E3D8-48EB-A1B3-E916B4790AC2}"/>
    <dgm:cxn modelId="{11EB3A9E-AC48-4480-9DB7-85EDCABACE4A}" srcId="{3710046C-8EED-4EC4-BA79-F2BC3251FA42}" destId="{2B61EABF-F958-4353-99B1-05794C14C04B}" srcOrd="3" destOrd="0" parTransId="{1A94F4EE-FF30-4C73-8AB2-B2685C972218}" sibTransId="{1DF75D83-50FB-4524-A49E-80CFBB1DA76D}"/>
    <dgm:cxn modelId="{83F5319F-2346-48C6-9A3C-CB85B00CF251}" type="presOf" srcId="{77397964-4B30-4242-B0C5-983681E39D16}" destId="{3F34B5A0-D90B-47E2-BEF6-8459C472A32D}" srcOrd="0" destOrd="0" presId="urn:microsoft.com/office/officeart/2005/8/layout/vList2"/>
    <dgm:cxn modelId="{65E046B7-B260-4219-91BF-7A15F6E155FB}" srcId="{3710046C-8EED-4EC4-BA79-F2BC3251FA42}" destId="{77397964-4B30-4242-B0C5-983681E39D16}" srcOrd="0" destOrd="0" parTransId="{EB913D8F-FA45-4BCB-9B56-7FD7E2F8F5E9}" sibTransId="{A66D5E35-7BC4-41CA-B695-87BB4D1E24D3}"/>
    <dgm:cxn modelId="{D1AF11C4-C950-4B18-A137-005E48574FDE}" type="presOf" srcId="{2B61EABF-F958-4353-99B1-05794C14C04B}" destId="{FBD929BE-1FA6-4665-A914-5F7AF2A9CCE5}" srcOrd="0" destOrd="0" presId="urn:microsoft.com/office/officeart/2005/8/layout/vList2"/>
    <dgm:cxn modelId="{B59682CD-BCC8-445F-BA25-97C4D78DFD76}" srcId="{3710046C-8EED-4EC4-BA79-F2BC3251FA42}" destId="{D4C4E0B2-30CD-470C-8171-640864CA792C}" srcOrd="2" destOrd="0" parTransId="{8AA27291-6FF6-40B0-BEA1-3F9CD1C0D27B}" sibTransId="{EAEA8D42-679E-4F91-8505-87FAD5221969}"/>
    <dgm:cxn modelId="{748D0BD0-D747-4CA7-A899-4AA1148A4735}" type="presParOf" srcId="{35DF3526-802A-4B55-8308-F0A75ED27AB0}" destId="{3F34B5A0-D90B-47E2-BEF6-8459C472A32D}" srcOrd="0" destOrd="0" presId="urn:microsoft.com/office/officeart/2005/8/layout/vList2"/>
    <dgm:cxn modelId="{EC7C910C-5989-4DB9-91C2-7C5B91BB327F}" type="presParOf" srcId="{35DF3526-802A-4B55-8308-F0A75ED27AB0}" destId="{7950A568-3B37-408C-9A46-8805ADCCD857}" srcOrd="1" destOrd="0" presId="urn:microsoft.com/office/officeart/2005/8/layout/vList2"/>
    <dgm:cxn modelId="{5DBEDC53-FAED-4FC8-8C91-B66FC40FAE64}" type="presParOf" srcId="{35DF3526-802A-4B55-8308-F0A75ED27AB0}" destId="{5CC27248-8C0B-48AF-9F8E-D0D95E305935}" srcOrd="2" destOrd="0" presId="urn:microsoft.com/office/officeart/2005/8/layout/vList2"/>
    <dgm:cxn modelId="{3D90E094-F06B-4429-8BA0-2117E1E2D0CB}" type="presParOf" srcId="{35DF3526-802A-4B55-8308-F0A75ED27AB0}" destId="{39A1084D-655D-43FD-9693-81D36647734D}" srcOrd="3" destOrd="0" presId="urn:microsoft.com/office/officeart/2005/8/layout/vList2"/>
    <dgm:cxn modelId="{9EC6A6CF-1B65-4825-8A37-AF624EF7BEA8}" type="presParOf" srcId="{35DF3526-802A-4B55-8308-F0A75ED27AB0}" destId="{F2FC668B-6A44-4064-9FCC-4E8A2660F2A7}" srcOrd="4" destOrd="0" presId="urn:microsoft.com/office/officeart/2005/8/layout/vList2"/>
    <dgm:cxn modelId="{A6856356-DC4E-4E10-A65C-B0211F506FD8}" type="presParOf" srcId="{35DF3526-802A-4B55-8308-F0A75ED27AB0}" destId="{074E5607-0C64-47BF-95F2-7968E7B87B21}" srcOrd="5" destOrd="0" presId="urn:microsoft.com/office/officeart/2005/8/layout/vList2"/>
    <dgm:cxn modelId="{DE40970D-3237-4A3E-97E7-522B65A35ADB}" type="presParOf" srcId="{35DF3526-802A-4B55-8308-F0A75ED27AB0}" destId="{FBD929BE-1FA6-4665-A914-5F7AF2A9CC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0046C-8EED-4EC4-BA79-F2BC3251FA4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397964-4B30-4242-B0C5-983681E39D16}">
      <dgm:prSet/>
      <dgm:spPr/>
      <dgm:t>
        <a:bodyPr/>
        <a:lstStyle/>
        <a:p>
          <a:pPr defTabSz="666750"/>
          <a:r>
            <a:rPr lang="en-US" dirty="0"/>
            <a:t>Increasing Ethnic Diversity in Southwestern Minnesota</a:t>
          </a:r>
        </a:p>
        <a:p>
          <a:pPr defTabSz="666750"/>
          <a:r>
            <a:rPr lang="en-US" dirty="0"/>
            <a:t>Changing Demographics in Southwestern Minnesota</a:t>
          </a:r>
        </a:p>
        <a:p>
          <a:pPr defTabSz="666750"/>
          <a:r>
            <a:rPr lang="en-US" dirty="0"/>
            <a:t>Learning about Anti-Racism</a:t>
          </a:r>
        </a:p>
      </dgm:t>
    </dgm:pt>
    <dgm:pt modelId="{EB913D8F-FA45-4BCB-9B56-7FD7E2F8F5E9}" type="parTrans" cxnId="{65E046B7-B260-4219-91BF-7A15F6E155FB}">
      <dgm:prSet/>
      <dgm:spPr/>
      <dgm:t>
        <a:bodyPr/>
        <a:lstStyle/>
        <a:p>
          <a:endParaRPr lang="en-US"/>
        </a:p>
      </dgm:t>
    </dgm:pt>
    <dgm:pt modelId="{A66D5E35-7BC4-41CA-B695-87BB4D1E24D3}" type="sibTrans" cxnId="{65E046B7-B260-4219-91BF-7A15F6E155FB}">
      <dgm:prSet/>
      <dgm:spPr/>
      <dgm:t>
        <a:bodyPr/>
        <a:lstStyle/>
        <a:p>
          <a:endParaRPr lang="en-US"/>
        </a:p>
      </dgm:t>
    </dgm:pt>
    <dgm:pt modelId="{81034522-CFF2-46B0-BA78-02CFAB00C268}">
      <dgm:prSet/>
      <dgm:spPr/>
      <dgm:t>
        <a:bodyPr/>
        <a:lstStyle/>
        <a:p>
          <a:pPr defTabSz="666750"/>
          <a:r>
            <a:rPr lang="en-US" dirty="0"/>
            <a:t>Technology</a:t>
          </a:r>
        </a:p>
        <a:p>
          <a:pPr defTabSz="666750"/>
          <a:r>
            <a:rPr lang="en-US" dirty="0"/>
            <a:t>Online Presence of Congregations</a:t>
          </a:r>
        </a:p>
        <a:p>
          <a:pPr defTabSz="666750"/>
          <a:r>
            <a:rPr lang="en-US" dirty="0"/>
            <a:t>Virtual Dimension to Church</a:t>
          </a:r>
        </a:p>
        <a:p>
          <a:pPr defTabSz="230188"/>
          <a:r>
            <a:rPr lang="en-US" dirty="0"/>
            <a:t> </a:t>
          </a:r>
        </a:p>
      </dgm:t>
    </dgm:pt>
    <dgm:pt modelId="{C2BCD27A-333B-4653-9DB3-547708E54DEC}" type="parTrans" cxnId="{29FDE196-C460-4F2F-BF49-BD7A425DD36B}">
      <dgm:prSet/>
      <dgm:spPr/>
      <dgm:t>
        <a:bodyPr/>
        <a:lstStyle/>
        <a:p>
          <a:endParaRPr lang="en-US"/>
        </a:p>
      </dgm:t>
    </dgm:pt>
    <dgm:pt modelId="{0D9312C0-E3D8-48EB-A1B3-E916B4790AC2}" type="sibTrans" cxnId="{29FDE196-C460-4F2F-BF49-BD7A425DD36B}">
      <dgm:prSet/>
      <dgm:spPr/>
      <dgm:t>
        <a:bodyPr/>
        <a:lstStyle/>
        <a:p>
          <a:endParaRPr lang="en-US"/>
        </a:p>
      </dgm:t>
    </dgm:pt>
    <dgm:pt modelId="{2B61EABF-F958-4353-99B1-05794C14C04B}">
      <dgm:prSet/>
      <dgm:spPr/>
      <dgm:t>
        <a:bodyPr/>
        <a:lstStyle/>
        <a:p>
          <a:r>
            <a:rPr lang="en-US" dirty="0"/>
            <a:t>Gospel Message</a:t>
          </a:r>
        </a:p>
        <a:p>
          <a:r>
            <a:rPr lang="en-US" dirty="0"/>
            <a:t>Lutheran Theology</a:t>
          </a:r>
        </a:p>
        <a:p>
          <a:r>
            <a:rPr lang="en-US" dirty="0"/>
            <a:t>Spreading the Good News</a:t>
          </a:r>
        </a:p>
      </dgm:t>
    </dgm:pt>
    <dgm:pt modelId="{1A94F4EE-FF30-4C73-8AB2-B2685C972218}" type="parTrans" cxnId="{11EB3A9E-AC48-4480-9DB7-85EDCABACE4A}">
      <dgm:prSet/>
      <dgm:spPr/>
      <dgm:t>
        <a:bodyPr/>
        <a:lstStyle/>
        <a:p>
          <a:endParaRPr lang="en-US"/>
        </a:p>
      </dgm:t>
    </dgm:pt>
    <dgm:pt modelId="{1DF75D83-50FB-4524-A49E-80CFBB1DA76D}" type="sibTrans" cxnId="{11EB3A9E-AC48-4480-9DB7-85EDCABACE4A}">
      <dgm:prSet/>
      <dgm:spPr/>
      <dgm:t>
        <a:bodyPr/>
        <a:lstStyle/>
        <a:p>
          <a:endParaRPr lang="en-US"/>
        </a:p>
      </dgm:t>
    </dgm:pt>
    <dgm:pt modelId="{D4C4E0B2-30CD-470C-8171-640864CA792C}">
      <dgm:prSet/>
      <dgm:spPr/>
      <dgm:t>
        <a:bodyPr/>
        <a:lstStyle/>
        <a:p>
          <a:pPr defTabSz="800100"/>
          <a:r>
            <a:rPr lang="en-US" dirty="0"/>
            <a:t>Community Outreach</a:t>
          </a:r>
        </a:p>
        <a:p>
          <a:pPr defTabSz="800100"/>
          <a:r>
            <a:rPr lang="en-US" dirty="0"/>
            <a:t>Working Outside the Church’s Walls</a:t>
          </a:r>
        </a:p>
        <a:p>
          <a:pPr defTabSz="800100"/>
          <a:r>
            <a:rPr lang="en-US" dirty="0"/>
            <a:t>Working with non-ELCA groups</a:t>
          </a:r>
        </a:p>
      </dgm:t>
    </dgm:pt>
    <dgm:pt modelId="{EAEA8D42-679E-4F91-8505-87FAD5221969}" type="sibTrans" cxnId="{B59682CD-BCC8-445F-BA25-97C4D78DFD76}">
      <dgm:prSet/>
      <dgm:spPr/>
      <dgm:t>
        <a:bodyPr/>
        <a:lstStyle/>
        <a:p>
          <a:endParaRPr lang="en-US"/>
        </a:p>
      </dgm:t>
    </dgm:pt>
    <dgm:pt modelId="{8AA27291-6FF6-40B0-BEA1-3F9CD1C0D27B}" type="parTrans" cxnId="{B59682CD-BCC8-445F-BA25-97C4D78DFD76}">
      <dgm:prSet/>
      <dgm:spPr/>
      <dgm:t>
        <a:bodyPr/>
        <a:lstStyle/>
        <a:p>
          <a:endParaRPr lang="en-US"/>
        </a:p>
      </dgm:t>
    </dgm:pt>
    <dgm:pt modelId="{697A8061-3C53-4992-98D6-7590CF63163C}" type="pres">
      <dgm:prSet presAssocID="{3710046C-8EED-4EC4-BA79-F2BC3251FA42}" presName="linear" presStyleCnt="0">
        <dgm:presLayoutVars>
          <dgm:animLvl val="lvl"/>
          <dgm:resizeHandles val="exact"/>
        </dgm:presLayoutVars>
      </dgm:prSet>
      <dgm:spPr/>
    </dgm:pt>
    <dgm:pt modelId="{E9135EAA-35BB-45EF-94C6-7F60DE51B1B0}" type="pres">
      <dgm:prSet presAssocID="{77397964-4B30-4242-B0C5-983681E39D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F0DABE-D532-4B9F-A84E-B9DEC041244E}" type="pres">
      <dgm:prSet presAssocID="{A66D5E35-7BC4-41CA-B695-87BB4D1E24D3}" presName="spacer" presStyleCnt="0"/>
      <dgm:spPr/>
    </dgm:pt>
    <dgm:pt modelId="{CB057A5F-6D3D-4097-A6AD-A05580E5EBB2}" type="pres">
      <dgm:prSet presAssocID="{81034522-CFF2-46B0-BA78-02CFAB00C2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0F79D3-B460-4351-9E98-D5F0831CDD87}" type="pres">
      <dgm:prSet presAssocID="{0D9312C0-E3D8-48EB-A1B3-E916B4790AC2}" presName="spacer" presStyleCnt="0"/>
      <dgm:spPr/>
    </dgm:pt>
    <dgm:pt modelId="{FCAC9DA5-FE82-4ED2-94F7-D29CF15014DC}" type="pres">
      <dgm:prSet presAssocID="{D4C4E0B2-30CD-470C-8171-640864CA79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D4A72C-3337-4ADE-9B2E-F6CC4C0C06FC}" type="pres">
      <dgm:prSet presAssocID="{EAEA8D42-679E-4F91-8505-87FAD5221969}" presName="spacer" presStyleCnt="0"/>
      <dgm:spPr/>
    </dgm:pt>
    <dgm:pt modelId="{E85505F1-1860-437D-9055-059236AD008D}" type="pres">
      <dgm:prSet presAssocID="{2B61EABF-F958-4353-99B1-05794C14C0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65FC08-4A6C-4518-964D-2FC100E9F536}" type="presOf" srcId="{81034522-CFF2-46B0-BA78-02CFAB00C268}" destId="{CB057A5F-6D3D-4097-A6AD-A05580E5EBB2}" srcOrd="0" destOrd="0" presId="urn:microsoft.com/office/officeart/2005/8/layout/vList2"/>
    <dgm:cxn modelId="{0F911737-BDF8-4288-AB3A-405278062929}" type="presOf" srcId="{2B61EABF-F958-4353-99B1-05794C14C04B}" destId="{E85505F1-1860-437D-9055-059236AD008D}" srcOrd="0" destOrd="0" presId="urn:microsoft.com/office/officeart/2005/8/layout/vList2"/>
    <dgm:cxn modelId="{68D56D5C-6644-488F-93B5-519BE58BBECD}" type="presOf" srcId="{D4C4E0B2-30CD-470C-8171-640864CA792C}" destId="{FCAC9DA5-FE82-4ED2-94F7-D29CF15014DC}" srcOrd="0" destOrd="0" presId="urn:microsoft.com/office/officeart/2005/8/layout/vList2"/>
    <dgm:cxn modelId="{9B3C825A-35B0-4948-ADC8-268DDF7264C5}" type="presOf" srcId="{77397964-4B30-4242-B0C5-983681E39D16}" destId="{E9135EAA-35BB-45EF-94C6-7F60DE51B1B0}" srcOrd="0" destOrd="0" presId="urn:microsoft.com/office/officeart/2005/8/layout/vList2"/>
    <dgm:cxn modelId="{29FDE196-C460-4F2F-BF49-BD7A425DD36B}" srcId="{3710046C-8EED-4EC4-BA79-F2BC3251FA42}" destId="{81034522-CFF2-46B0-BA78-02CFAB00C268}" srcOrd="1" destOrd="0" parTransId="{C2BCD27A-333B-4653-9DB3-547708E54DEC}" sibTransId="{0D9312C0-E3D8-48EB-A1B3-E916B4790AC2}"/>
    <dgm:cxn modelId="{11EB3A9E-AC48-4480-9DB7-85EDCABACE4A}" srcId="{3710046C-8EED-4EC4-BA79-F2BC3251FA42}" destId="{2B61EABF-F958-4353-99B1-05794C14C04B}" srcOrd="3" destOrd="0" parTransId="{1A94F4EE-FF30-4C73-8AB2-B2685C972218}" sibTransId="{1DF75D83-50FB-4524-A49E-80CFBB1DA76D}"/>
    <dgm:cxn modelId="{65E046B7-B260-4219-91BF-7A15F6E155FB}" srcId="{3710046C-8EED-4EC4-BA79-F2BC3251FA42}" destId="{77397964-4B30-4242-B0C5-983681E39D16}" srcOrd="0" destOrd="0" parTransId="{EB913D8F-FA45-4BCB-9B56-7FD7E2F8F5E9}" sibTransId="{A66D5E35-7BC4-41CA-B695-87BB4D1E24D3}"/>
    <dgm:cxn modelId="{B59682CD-BCC8-445F-BA25-97C4D78DFD76}" srcId="{3710046C-8EED-4EC4-BA79-F2BC3251FA42}" destId="{D4C4E0B2-30CD-470C-8171-640864CA792C}" srcOrd="2" destOrd="0" parTransId="{8AA27291-6FF6-40B0-BEA1-3F9CD1C0D27B}" sibTransId="{EAEA8D42-679E-4F91-8505-87FAD5221969}"/>
    <dgm:cxn modelId="{5DF063D4-7B3C-43CD-B742-3A48CA9D3006}" type="presOf" srcId="{3710046C-8EED-4EC4-BA79-F2BC3251FA42}" destId="{697A8061-3C53-4992-98D6-7590CF63163C}" srcOrd="0" destOrd="0" presId="urn:microsoft.com/office/officeart/2005/8/layout/vList2"/>
    <dgm:cxn modelId="{5ECBAD8B-4CA5-482D-83F5-C0581D03A4B2}" type="presParOf" srcId="{697A8061-3C53-4992-98D6-7590CF63163C}" destId="{E9135EAA-35BB-45EF-94C6-7F60DE51B1B0}" srcOrd="0" destOrd="0" presId="urn:microsoft.com/office/officeart/2005/8/layout/vList2"/>
    <dgm:cxn modelId="{951FD1E6-EB6A-4ACC-8E92-25897D974088}" type="presParOf" srcId="{697A8061-3C53-4992-98D6-7590CF63163C}" destId="{70F0DABE-D532-4B9F-A84E-B9DEC041244E}" srcOrd="1" destOrd="0" presId="urn:microsoft.com/office/officeart/2005/8/layout/vList2"/>
    <dgm:cxn modelId="{337172C0-55E7-4D92-9858-89F82CCABC70}" type="presParOf" srcId="{697A8061-3C53-4992-98D6-7590CF63163C}" destId="{CB057A5F-6D3D-4097-A6AD-A05580E5EBB2}" srcOrd="2" destOrd="0" presId="urn:microsoft.com/office/officeart/2005/8/layout/vList2"/>
    <dgm:cxn modelId="{79D5290F-E2C3-4A84-AE67-E48FD8DDCFD4}" type="presParOf" srcId="{697A8061-3C53-4992-98D6-7590CF63163C}" destId="{690F79D3-B460-4351-9E98-D5F0831CDD87}" srcOrd="3" destOrd="0" presId="urn:microsoft.com/office/officeart/2005/8/layout/vList2"/>
    <dgm:cxn modelId="{F8EAC39A-8FF5-4DAE-B41F-C299183BFAF2}" type="presParOf" srcId="{697A8061-3C53-4992-98D6-7590CF63163C}" destId="{FCAC9DA5-FE82-4ED2-94F7-D29CF15014DC}" srcOrd="4" destOrd="0" presId="urn:microsoft.com/office/officeart/2005/8/layout/vList2"/>
    <dgm:cxn modelId="{836C08D3-48D6-4112-9DFB-B0FF7842806E}" type="presParOf" srcId="{697A8061-3C53-4992-98D6-7590CF63163C}" destId="{84D4A72C-3337-4ADE-9B2E-F6CC4C0C06FC}" srcOrd="5" destOrd="0" presId="urn:microsoft.com/office/officeart/2005/8/layout/vList2"/>
    <dgm:cxn modelId="{C69B89ED-3654-4631-946B-8E588B4081FD}" type="presParOf" srcId="{697A8061-3C53-4992-98D6-7590CF63163C}" destId="{E85505F1-1860-437D-9055-059236AD00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0046C-8EED-4EC4-BA79-F2BC3251FA4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7397964-4B30-4242-B0C5-983681E39D16}">
      <dgm:prSet custT="1"/>
      <dgm:spPr/>
      <dgm:t>
        <a:bodyPr/>
        <a:lstStyle/>
        <a:p>
          <a:pPr defTabSz="666750"/>
          <a:r>
            <a:rPr lang="en-US" sz="1800" dirty="0"/>
            <a:t>Proclaiming the Gospel</a:t>
          </a:r>
        </a:p>
        <a:p>
          <a:pPr defTabSz="666750"/>
          <a:r>
            <a:rPr lang="en-US" sz="1800" dirty="0"/>
            <a:t>Preaching the Word</a:t>
          </a:r>
        </a:p>
        <a:p>
          <a:pPr defTabSz="666750"/>
          <a:r>
            <a:rPr lang="en-US" sz="1800" dirty="0"/>
            <a:t>Sharing the Good News</a:t>
          </a:r>
        </a:p>
      </dgm:t>
    </dgm:pt>
    <dgm:pt modelId="{EB913D8F-FA45-4BCB-9B56-7FD7E2F8F5E9}" type="parTrans" cxnId="{65E046B7-B260-4219-91BF-7A15F6E155FB}">
      <dgm:prSet/>
      <dgm:spPr/>
      <dgm:t>
        <a:bodyPr/>
        <a:lstStyle/>
        <a:p>
          <a:endParaRPr lang="en-US"/>
        </a:p>
      </dgm:t>
    </dgm:pt>
    <dgm:pt modelId="{A66D5E35-7BC4-41CA-B695-87BB4D1E24D3}" type="sibTrans" cxnId="{65E046B7-B260-4219-91BF-7A15F6E155FB}">
      <dgm:prSet/>
      <dgm:spPr/>
      <dgm:t>
        <a:bodyPr/>
        <a:lstStyle/>
        <a:p>
          <a:endParaRPr lang="en-US"/>
        </a:p>
      </dgm:t>
    </dgm:pt>
    <dgm:pt modelId="{81034522-CFF2-46B0-BA78-02CFAB00C268}">
      <dgm:prSet custT="1"/>
      <dgm:spPr/>
      <dgm:t>
        <a:bodyPr/>
        <a:lstStyle/>
        <a:p>
          <a:pPr defTabSz="666750"/>
          <a:r>
            <a:rPr lang="en-US" sz="1800" dirty="0"/>
            <a:t>Providing Food for Food Pantries</a:t>
          </a:r>
        </a:p>
        <a:p>
          <a:pPr defTabSz="666750"/>
          <a:r>
            <a:rPr lang="en-US" sz="1800" dirty="0"/>
            <a:t>Providing Free </a:t>
          </a:r>
          <a:r>
            <a:rPr lang="en-US" sz="1800"/>
            <a:t>Cooked Dinners</a:t>
          </a:r>
          <a:endParaRPr lang="en-US" sz="1800" dirty="0"/>
        </a:p>
        <a:p>
          <a:pPr defTabSz="666750"/>
          <a:r>
            <a:rPr lang="en-US" sz="1800" dirty="0"/>
            <a:t>Providing Personal Items</a:t>
          </a:r>
        </a:p>
        <a:p>
          <a:pPr defTabSz="666750"/>
          <a:r>
            <a:rPr lang="en-US" sz="1800" dirty="0"/>
            <a:t>Providing Clothes</a:t>
          </a:r>
        </a:p>
        <a:p>
          <a:pPr defTabSz="230188"/>
          <a:r>
            <a:rPr lang="en-US" sz="1800" dirty="0"/>
            <a:t> </a:t>
          </a:r>
        </a:p>
      </dgm:t>
    </dgm:pt>
    <dgm:pt modelId="{C2BCD27A-333B-4653-9DB3-547708E54DEC}" type="parTrans" cxnId="{29FDE196-C460-4F2F-BF49-BD7A425DD36B}">
      <dgm:prSet/>
      <dgm:spPr/>
      <dgm:t>
        <a:bodyPr/>
        <a:lstStyle/>
        <a:p>
          <a:endParaRPr lang="en-US"/>
        </a:p>
      </dgm:t>
    </dgm:pt>
    <dgm:pt modelId="{0D9312C0-E3D8-48EB-A1B3-E916B4790AC2}" type="sibTrans" cxnId="{29FDE196-C460-4F2F-BF49-BD7A425DD36B}">
      <dgm:prSet/>
      <dgm:spPr/>
      <dgm:t>
        <a:bodyPr/>
        <a:lstStyle/>
        <a:p>
          <a:endParaRPr lang="en-US"/>
        </a:p>
      </dgm:t>
    </dgm:pt>
    <dgm:pt modelId="{2B61EABF-F958-4353-99B1-05794C14C04B}">
      <dgm:prSet custT="1"/>
      <dgm:spPr/>
      <dgm:t>
        <a:bodyPr/>
        <a:lstStyle/>
        <a:p>
          <a:r>
            <a:rPr lang="en-US" sz="1800" dirty="0"/>
            <a:t>Community Volunteering</a:t>
          </a:r>
        </a:p>
        <a:p>
          <a:r>
            <a:rPr lang="en-US" sz="1800" dirty="0"/>
            <a:t>Neighborhood Cleanup</a:t>
          </a:r>
        </a:p>
        <a:p>
          <a:r>
            <a:rPr lang="en-US" sz="1800" dirty="0"/>
            <a:t>God’s Work. Our Hands. Sunday</a:t>
          </a:r>
        </a:p>
      </dgm:t>
    </dgm:pt>
    <dgm:pt modelId="{1A94F4EE-FF30-4C73-8AB2-B2685C972218}" type="parTrans" cxnId="{11EB3A9E-AC48-4480-9DB7-85EDCABACE4A}">
      <dgm:prSet/>
      <dgm:spPr/>
      <dgm:t>
        <a:bodyPr/>
        <a:lstStyle/>
        <a:p>
          <a:endParaRPr lang="en-US"/>
        </a:p>
      </dgm:t>
    </dgm:pt>
    <dgm:pt modelId="{1DF75D83-50FB-4524-A49E-80CFBB1DA76D}" type="sibTrans" cxnId="{11EB3A9E-AC48-4480-9DB7-85EDCABACE4A}">
      <dgm:prSet/>
      <dgm:spPr/>
      <dgm:t>
        <a:bodyPr/>
        <a:lstStyle/>
        <a:p>
          <a:endParaRPr lang="en-US"/>
        </a:p>
      </dgm:t>
    </dgm:pt>
    <dgm:pt modelId="{35DF3526-802A-4B55-8308-F0A75ED27AB0}" type="pres">
      <dgm:prSet presAssocID="{3710046C-8EED-4EC4-BA79-F2BC3251FA42}" presName="linear" presStyleCnt="0">
        <dgm:presLayoutVars>
          <dgm:animLvl val="lvl"/>
          <dgm:resizeHandles val="exact"/>
        </dgm:presLayoutVars>
      </dgm:prSet>
      <dgm:spPr/>
    </dgm:pt>
    <dgm:pt modelId="{3F34B5A0-D90B-47E2-BEF6-8459C472A32D}" type="pres">
      <dgm:prSet presAssocID="{77397964-4B30-4242-B0C5-983681E39D16}" presName="parentText" presStyleLbl="node1" presStyleIdx="0" presStyleCnt="3" custScaleY="112604" custLinFactY="200000" custLinFactNeighborX="295" custLinFactNeighborY="202502">
        <dgm:presLayoutVars>
          <dgm:chMax val="0"/>
          <dgm:bulletEnabled val="1"/>
        </dgm:presLayoutVars>
      </dgm:prSet>
      <dgm:spPr/>
    </dgm:pt>
    <dgm:pt modelId="{7950A568-3B37-408C-9A46-8805ADCCD857}" type="pres">
      <dgm:prSet presAssocID="{A66D5E35-7BC4-41CA-B695-87BB4D1E24D3}" presName="spacer" presStyleCnt="0"/>
      <dgm:spPr/>
    </dgm:pt>
    <dgm:pt modelId="{5CC27248-8C0B-48AF-9F8E-D0D95E305935}" type="pres">
      <dgm:prSet presAssocID="{81034522-CFF2-46B0-BA78-02CFAB00C268}" presName="parentText" presStyleLbl="node1" presStyleIdx="1" presStyleCnt="3" custLinFactY="-103148" custLinFactNeighborX="1032" custLinFactNeighborY="-200000">
        <dgm:presLayoutVars>
          <dgm:chMax val="0"/>
          <dgm:bulletEnabled val="1"/>
        </dgm:presLayoutVars>
      </dgm:prSet>
      <dgm:spPr/>
    </dgm:pt>
    <dgm:pt modelId="{39A1084D-655D-43FD-9693-81D36647734D}" type="pres">
      <dgm:prSet presAssocID="{0D9312C0-E3D8-48EB-A1B3-E916B4790AC2}" presName="spacer" presStyleCnt="0"/>
      <dgm:spPr/>
    </dgm:pt>
    <dgm:pt modelId="{FBD929BE-1FA6-4665-A914-5F7AF2A9CCE5}" type="pres">
      <dgm:prSet presAssocID="{2B61EABF-F958-4353-99B1-05794C14C04B}" presName="parentText" presStyleLbl="node1" presStyleIdx="2" presStyleCnt="3" custLinFactY="-106060" custLinFactNeighborX="147" custLinFactNeighborY="-200000">
        <dgm:presLayoutVars>
          <dgm:chMax val="0"/>
          <dgm:bulletEnabled val="1"/>
        </dgm:presLayoutVars>
      </dgm:prSet>
      <dgm:spPr/>
    </dgm:pt>
  </dgm:ptLst>
  <dgm:cxnLst>
    <dgm:cxn modelId="{E11E352B-45A7-4A97-89F8-8DCF9E3A0E07}" type="presOf" srcId="{81034522-CFF2-46B0-BA78-02CFAB00C268}" destId="{5CC27248-8C0B-48AF-9F8E-D0D95E305935}" srcOrd="0" destOrd="0" presId="urn:microsoft.com/office/officeart/2005/8/layout/vList2"/>
    <dgm:cxn modelId="{5AA3A15E-78AA-4F7D-A779-253783AA312A}" type="presOf" srcId="{3710046C-8EED-4EC4-BA79-F2BC3251FA42}" destId="{35DF3526-802A-4B55-8308-F0A75ED27AB0}" srcOrd="0" destOrd="0" presId="urn:microsoft.com/office/officeart/2005/8/layout/vList2"/>
    <dgm:cxn modelId="{29FDE196-C460-4F2F-BF49-BD7A425DD36B}" srcId="{3710046C-8EED-4EC4-BA79-F2BC3251FA42}" destId="{81034522-CFF2-46B0-BA78-02CFAB00C268}" srcOrd="1" destOrd="0" parTransId="{C2BCD27A-333B-4653-9DB3-547708E54DEC}" sibTransId="{0D9312C0-E3D8-48EB-A1B3-E916B4790AC2}"/>
    <dgm:cxn modelId="{11EB3A9E-AC48-4480-9DB7-85EDCABACE4A}" srcId="{3710046C-8EED-4EC4-BA79-F2BC3251FA42}" destId="{2B61EABF-F958-4353-99B1-05794C14C04B}" srcOrd="2" destOrd="0" parTransId="{1A94F4EE-FF30-4C73-8AB2-B2685C972218}" sibTransId="{1DF75D83-50FB-4524-A49E-80CFBB1DA76D}"/>
    <dgm:cxn modelId="{83F5319F-2346-48C6-9A3C-CB85B00CF251}" type="presOf" srcId="{77397964-4B30-4242-B0C5-983681E39D16}" destId="{3F34B5A0-D90B-47E2-BEF6-8459C472A32D}" srcOrd="0" destOrd="0" presId="urn:microsoft.com/office/officeart/2005/8/layout/vList2"/>
    <dgm:cxn modelId="{65E046B7-B260-4219-91BF-7A15F6E155FB}" srcId="{3710046C-8EED-4EC4-BA79-F2BC3251FA42}" destId="{77397964-4B30-4242-B0C5-983681E39D16}" srcOrd="0" destOrd="0" parTransId="{EB913D8F-FA45-4BCB-9B56-7FD7E2F8F5E9}" sibTransId="{A66D5E35-7BC4-41CA-B695-87BB4D1E24D3}"/>
    <dgm:cxn modelId="{D1AF11C4-C950-4B18-A137-005E48574FDE}" type="presOf" srcId="{2B61EABF-F958-4353-99B1-05794C14C04B}" destId="{FBD929BE-1FA6-4665-A914-5F7AF2A9CCE5}" srcOrd="0" destOrd="0" presId="urn:microsoft.com/office/officeart/2005/8/layout/vList2"/>
    <dgm:cxn modelId="{748D0BD0-D747-4CA7-A899-4AA1148A4735}" type="presParOf" srcId="{35DF3526-802A-4B55-8308-F0A75ED27AB0}" destId="{3F34B5A0-D90B-47E2-BEF6-8459C472A32D}" srcOrd="0" destOrd="0" presId="urn:microsoft.com/office/officeart/2005/8/layout/vList2"/>
    <dgm:cxn modelId="{EC7C910C-5989-4DB9-91C2-7C5B91BB327F}" type="presParOf" srcId="{35DF3526-802A-4B55-8308-F0A75ED27AB0}" destId="{7950A568-3B37-408C-9A46-8805ADCCD857}" srcOrd="1" destOrd="0" presId="urn:microsoft.com/office/officeart/2005/8/layout/vList2"/>
    <dgm:cxn modelId="{5DBEDC53-FAED-4FC8-8C91-B66FC40FAE64}" type="presParOf" srcId="{35DF3526-802A-4B55-8308-F0A75ED27AB0}" destId="{5CC27248-8C0B-48AF-9F8E-D0D95E305935}" srcOrd="2" destOrd="0" presId="urn:microsoft.com/office/officeart/2005/8/layout/vList2"/>
    <dgm:cxn modelId="{3D90E094-F06B-4429-8BA0-2117E1E2D0CB}" type="presParOf" srcId="{35DF3526-802A-4B55-8308-F0A75ED27AB0}" destId="{39A1084D-655D-43FD-9693-81D36647734D}" srcOrd="3" destOrd="0" presId="urn:microsoft.com/office/officeart/2005/8/layout/vList2"/>
    <dgm:cxn modelId="{DE40970D-3237-4A3E-97E7-522B65A35ADB}" type="presParOf" srcId="{35DF3526-802A-4B55-8308-F0A75ED27AB0}" destId="{FBD929BE-1FA6-4665-A914-5F7AF2A9CC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4B5A0-D90B-47E2-BEF6-8459C472A32D}">
      <dsp:nvSpPr>
        <dsp:cNvPr id="0" name=""/>
        <dsp:cNvSpPr/>
      </dsp:nvSpPr>
      <dsp:spPr>
        <a:xfrm>
          <a:off x="0" y="3043368"/>
          <a:ext cx="6263640" cy="1707766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Delegate Responsibilities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	□  </a:t>
          </a:r>
          <a:r>
            <a:rPr lang="en-US" sz="1800" kern="1200" dirty="0"/>
            <a:t>Collaborate.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	□  </a:t>
          </a:r>
          <a:r>
            <a:rPr lang="en-US" sz="1800" kern="1200" dirty="0"/>
            <a:t>Get a good team and trust them to do their work.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	□  </a:t>
          </a:r>
          <a:r>
            <a:rPr lang="en-US" sz="1800" kern="1200" dirty="0"/>
            <a:t>You can’t do everything alone.</a:t>
          </a:r>
        </a:p>
      </dsp:txBody>
      <dsp:txXfrm>
        <a:off x="83366" y="3126734"/>
        <a:ext cx="6096908" cy="1541034"/>
      </dsp:txXfrm>
    </dsp:sp>
    <dsp:sp modelId="{5CC27248-8C0B-48AF-9F8E-D0D95E305935}">
      <dsp:nvSpPr>
        <dsp:cNvPr id="0" name=""/>
        <dsp:cNvSpPr/>
      </dsp:nvSpPr>
      <dsp:spPr>
        <a:xfrm>
          <a:off x="0" y="0"/>
          <a:ext cx="6263640" cy="151661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visible and Communicate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	□  Make sure to visit congregations</a:t>
          </a:r>
          <a:r>
            <a:rPr lang="en-US" sz="1800" kern="1200" dirty="0"/>
            <a:t>.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	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□  Make sure to be in communication with congregations.</a:t>
          </a:r>
          <a:r>
            <a:rPr lang="en-US" sz="1800" kern="1200" dirty="0"/>
            <a:t> </a:t>
          </a:r>
        </a:p>
      </dsp:txBody>
      <dsp:txXfrm>
        <a:off x="74035" y="74035"/>
        <a:ext cx="6115570" cy="1368542"/>
      </dsp:txXfrm>
    </dsp:sp>
    <dsp:sp modelId="{F2FC668B-6A44-4064-9FCC-4E8A2660F2A7}">
      <dsp:nvSpPr>
        <dsp:cNvPr id="0" name=""/>
        <dsp:cNvSpPr/>
      </dsp:nvSpPr>
      <dsp:spPr>
        <a:xfrm>
          <a:off x="0" y="4733116"/>
          <a:ext cx="6263640" cy="151661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a Unifier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	□  	COVID has caused so many disruptions and divisions.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	□  	Political and civil unrest have caused so many divisions.</a:t>
          </a:r>
          <a:endParaRPr lang="en-US" sz="1800" kern="1200" dirty="0"/>
        </a:p>
      </dsp:txBody>
      <dsp:txXfrm>
        <a:off x="74035" y="4807151"/>
        <a:ext cx="6115570" cy="1368542"/>
      </dsp:txXfrm>
    </dsp:sp>
    <dsp:sp modelId="{FBD929BE-1FA6-4665-A914-5F7AF2A9CCE5}">
      <dsp:nvSpPr>
        <dsp:cNvPr id="0" name=""/>
        <dsp:cNvSpPr/>
      </dsp:nvSpPr>
      <dsp:spPr>
        <a:xfrm>
          <a:off x="0" y="1521053"/>
          <a:ext cx="6263640" cy="151661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Pray and Listen to the Holy Spirit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30188" algn="l"/>
            </a:tabLs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	□  Faith must be your guide</a:t>
          </a:r>
          <a:r>
            <a:rPr lang="en-US" sz="1800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30188" algn="l"/>
            </a:tabLs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	□  Walk in the path of Jesus.</a:t>
          </a:r>
          <a:r>
            <a:rPr lang="en-US" sz="1800" kern="1200" dirty="0"/>
            <a:t> </a:t>
          </a:r>
        </a:p>
      </dsp:txBody>
      <dsp:txXfrm>
        <a:off x="74035" y="1595088"/>
        <a:ext cx="6115570" cy="1368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4B5A0-D90B-47E2-BEF6-8459C472A32D}">
      <dsp:nvSpPr>
        <dsp:cNvPr id="0" name=""/>
        <dsp:cNvSpPr/>
      </dsp:nvSpPr>
      <dsp:spPr>
        <a:xfrm>
          <a:off x="0" y="3043368"/>
          <a:ext cx="6263640" cy="17077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Relevance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General Decline of Church in People’s Lives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People are too busy to make time for church.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People are not as religious as they used to be.</a:t>
          </a:r>
        </a:p>
      </dsp:txBody>
      <dsp:txXfrm>
        <a:off x="83366" y="3126734"/>
        <a:ext cx="6096908" cy="1541034"/>
      </dsp:txXfrm>
    </dsp:sp>
    <dsp:sp modelId="{5CC27248-8C0B-48AF-9F8E-D0D95E305935}">
      <dsp:nvSpPr>
        <dsp:cNvPr id="0" name=""/>
        <dsp:cNvSpPr/>
      </dsp:nvSpPr>
      <dsp:spPr>
        <a:xfrm>
          <a:off x="0" y="0"/>
          <a:ext cx="6263640" cy="1516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Membership Decline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Attendance Decline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Attracting New People to Church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</a:p>
      </dsp:txBody>
      <dsp:txXfrm>
        <a:off x="74035" y="74035"/>
        <a:ext cx="6115570" cy="1368542"/>
      </dsp:txXfrm>
    </dsp:sp>
    <dsp:sp modelId="{F2FC668B-6A44-4064-9FCC-4E8A2660F2A7}">
      <dsp:nvSpPr>
        <dsp:cNvPr id="0" name=""/>
        <dsp:cNvSpPr/>
      </dsp:nvSpPr>
      <dsp:spPr>
        <a:xfrm>
          <a:off x="0" y="4733116"/>
          <a:ext cx="6263640" cy="1516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COVID-19 and its effects on church and society</a:t>
          </a:r>
        </a:p>
      </dsp:txBody>
      <dsp:txXfrm>
        <a:off x="74035" y="4807151"/>
        <a:ext cx="6115570" cy="1368542"/>
      </dsp:txXfrm>
    </dsp:sp>
    <dsp:sp modelId="{FBD929BE-1FA6-4665-A914-5F7AF2A9CCE5}">
      <dsp:nvSpPr>
        <dsp:cNvPr id="0" name=""/>
        <dsp:cNvSpPr/>
      </dsp:nvSpPr>
      <dsp:spPr>
        <a:xfrm>
          <a:off x="0" y="1530487"/>
          <a:ext cx="6263640" cy="1516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Rostered Minister Shortage</a:t>
          </a:r>
        </a:p>
      </dsp:txBody>
      <dsp:txXfrm>
        <a:off x="74035" y="1604522"/>
        <a:ext cx="6115570" cy="1368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35EAA-35BB-45EF-94C6-7F60DE51B1B0}">
      <dsp:nvSpPr>
        <dsp:cNvPr id="0" name=""/>
        <dsp:cNvSpPr/>
      </dsp:nvSpPr>
      <dsp:spPr>
        <a:xfrm>
          <a:off x="0" y="15556"/>
          <a:ext cx="6630174" cy="133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Increasing Ethnic Diversity in Southwestern Minnesota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Changing Demographics in Southwestern Minnesota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Learning about Anti-Racism</a:t>
          </a:r>
        </a:p>
      </dsp:txBody>
      <dsp:txXfrm>
        <a:off x="65218" y="80774"/>
        <a:ext cx="6499738" cy="1205557"/>
      </dsp:txXfrm>
    </dsp:sp>
    <dsp:sp modelId="{CB057A5F-6D3D-4097-A6AD-A05580E5EBB2}">
      <dsp:nvSpPr>
        <dsp:cNvPr id="0" name=""/>
        <dsp:cNvSpPr/>
      </dsp:nvSpPr>
      <dsp:spPr>
        <a:xfrm>
          <a:off x="0" y="1394750"/>
          <a:ext cx="6630174" cy="133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Technology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Online Presence of Congregations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Virtual Dimension to Church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</a:p>
      </dsp:txBody>
      <dsp:txXfrm>
        <a:off x="65218" y="1459968"/>
        <a:ext cx="6499738" cy="1205557"/>
      </dsp:txXfrm>
    </dsp:sp>
    <dsp:sp modelId="{FCAC9DA5-FE82-4ED2-94F7-D29CF15014DC}">
      <dsp:nvSpPr>
        <dsp:cNvPr id="0" name=""/>
        <dsp:cNvSpPr/>
      </dsp:nvSpPr>
      <dsp:spPr>
        <a:xfrm>
          <a:off x="0" y="2773944"/>
          <a:ext cx="6630174" cy="133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Outreach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Working Outside the Church’s Walls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Working with non-ELCA groups</a:t>
          </a:r>
        </a:p>
      </dsp:txBody>
      <dsp:txXfrm>
        <a:off x="65218" y="2839162"/>
        <a:ext cx="6499738" cy="1205557"/>
      </dsp:txXfrm>
    </dsp:sp>
    <dsp:sp modelId="{E85505F1-1860-437D-9055-059236AD008D}">
      <dsp:nvSpPr>
        <dsp:cNvPr id="0" name=""/>
        <dsp:cNvSpPr/>
      </dsp:nvSpPr>
      <dsp:spPr>
        <a:xfrm>
          <a:off x="0" y="4153137"/>
          <a:ext cx="6630174" cy="1335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Gospel Message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Lutheran Theology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Spreading the Good News</a:t>
          </a:r>
        </a:p>
      </dsp:txBody>
      <dsp:txXfrm>
        <a:off x="65218" y="4218355"/>
        <a:ext cx="6499738" cy="1205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4B5A0-D90B-47E2-BEF6-8459C472A32D}">
      <dsp:nvSpPr>
        <dsp:cNvPr id="0" name=""/>
        <dsp:cNvSpPr/>
      </dsp:nvSpPr>
      <dsp:spPr>
        <a:xfrm>
          <a:off x="0" y="4072680"/>
          <a:ext cx="6263640" cy="22265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Proclaiming the Gospel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Preaching the Word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Sharing the Good News</a:t>
          </a:r>
        </a:p>
      </dsp:txBody>
      <dsp:txXfrm>
        <a:off x="108690" y="4181370"/>
        <a:ext cx="6046260" cy="2009138"/>
      </dsp:txXfrm>
    </dsp:sp>
    <dsp:sp modelId="{5CC27248-8C0B-48AF-9F8E-D0D95E305935}">
      <dsp:nvSpPr>
        <dsp:cNvPr id="0" name=""/>
        <dsp:cNvSpPr/>
      </dsp:nvSpPr>
      <dsp:spPr>
        <a:xfrm>
          <a:off x="0" y="130813"/>
          <a:ext cx="6263640" cy="19773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Providing Food for Food Pantries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Providing Free </a:t>
          </a:r>
          <a:r>
            <a:rPr lang="en-US" sz="1800" kern="1200"/>
            <a:t>Cooked Dinners</a:t>
          </a:r>
          <a:endParaRPr lang="en-US" sz="18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Providing Personal Items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Providing Clothes</a:t>
          </a:r>
        </a:p>
        <a:p>
          <a:pPr marL="0" lvl="0" indent="0" algn="l" defTabSz="2301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</a:p>
      </dsp:txBody>
      <dsp:txXfrm>
        <a:off x="96524" y="227337"/>
        <a:ext cx="6070592" cy="1784252"/>
      </dsp:txXfrm>
    </dsp:sp>
    <dsp:sp modelId="{FBD929BE-1FA6-4665-A914-5F7AF2A9CCE5}">
      <dsp:nvSpPr>
        <dsp:cNvPr id="0" name=""/>
        <dsp:cNvSpPr/>
      </dsp:nvSpPr>
      <dsp:spPr>
        <a:xfrm>
          <a:off x="0" y="2108134"/>
          <a:ext cx="6263640" cy="19773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Volunteering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Neighborhood Cleanup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God’s Work. Our Hands. Sunday</a:t>
          </a:r>
        </a:p>
      </dsp:txBody>
      <dsp:txXfrm>
        <a:off x="96524" y="2204658"/>
        <a:ext cx="6070592" cy="178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39D6F872-3B06-46D4-B6C0-FB975BC8EFFD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9A469BF4-70F5-4859-8247-3E0781D7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E954-6079-427C-8B96-476D82697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3F086-AEAE-49AA-8E08-D62E1B6BC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04E3F-D356-4E0C-9615-5E9CF255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ADCA-C6DC-4ED4-B870-6A3BC84F60FC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6698-D4E3-4E0D-AC94-8D09E59D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CA765-4801-43AA-8137-431B8B4D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3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0607-A861-4126-8F94-438F03BE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6F0D7-DCA9-4855-BFB6-2F46E255E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6AC1E-911E-4BBB-9658-4E02F5A5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F10-FEEB-4C16-869F-FABE466BE00A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C186-74FE-4A4C-8952-A9C12F2C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478FE-3519-473D-9F6A-A5E9A96F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0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8CBD6-58B5-49BC-8DD6-053E65465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A3109-5015-4529-BBC6-E3AE79CAF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A97A-2513-4F68-83B8-F12F3361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3C85-3E57-4DD7-8E02-0D3916A056FD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96979-AB64-4110-88E3-B091CA76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6D47B-B973-4971-A7D2-B47162A0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73" y="1905001"/>
            <a:ext cx="10375675" cy="2225262"/>
          </a:xfrm>
        </p:spPr>
        <p:txBody>
          <a:bodyPr anchor="ctr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3175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73F7-596A-4758-B231-7D173506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FF37-84A5-4637-894F-E078BC682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6ACC0-8C24-4C47-82EE-BADE66C2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E6FA-B1C0-4668-9E7F-7A8976C7B513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5278-CA3D-4135-BA10-550F8551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46F2-5C63-4915-9986-B0A4136B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6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00CF-089D-4AC6-8CC3-9EBCF0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7F579-77C6-4A24-8C5F-AB1F9F64B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4D9F-4FA6-47F0-9823-033E23A5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C25F-A711-4DCC-AF7C-A7A8A714C44C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F5C06-1D0D-4CBC-80B4-D009FFC0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764D5-2FA2-4C20-8C6E-6D1CCDEB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6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A633-C730-4829-ADD1-FECE393E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3FC5-CD0D-4EDE-B482-9B8D847D0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46A69-F2FE-4812-B409-15BE50E1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466B0-EC98-4292-87BF-F18D69F2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CEF9-6260-44C2-A731-70DB370AD512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74706-CB80-46AC-A6DF-66E375FD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C2853-7698-488A-BF56-7C397A36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1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BDCE-445E-4D1A-BDF5-833FA2AF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89832-7CE3-48D7-B817-B974437C9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02428-ECBB-409C-9B4F-40BFFEF4A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F4D77-0CEE-43DA-85ED-D32D424FF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FAD3B-75B0-4565-A566-7B6F36354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7A080-8D81-4AED-AB51-BB8C4C81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CC3D-00DB-4ABA-B706-7488CE9A2729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873C9-7A29-40D3-8C54-301D8E9F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E05C9-5D8E-4CF0-9856-7EF4471E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791D-8BD6-483E-BCC1-2FC13A0E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EA8E3-0B86-43F3-8C40-3C15DC05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2430-6726-4E44-8CB8-938D379DD899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68CA9-5785-4553-B38B-11724B8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35F2C-B601-4EAC-A536-626BF998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21973-02C4-48E2-B5EC-34876238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10C-7EBC-4F71-9068-D512AD9F920B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7DF28-2348-41E1-B638-BC1ED48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5C9DC-BE73-4956-875F-8DF005A2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4947"/>
            <a:ext cx="2743200" cy="365125"/>
          </a:xfrm>
        </p:spPr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7B97-1BEB-4462-8C27-03FF97CE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1CFD-7D3C-4BC2-A402-44FE976A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41362-28A5-4F45-A0D6-A7C80BD82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96E5E-1CFA-4E4F-AF53-B62D3D2C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6422-0706-4788-A7C2-FCB8D1680478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FDC0F-7D77-4642-9C79-39CCE67E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C399E-CD56-4F48-B856-DC8C6C34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E518-CE0B-4E8D-8C52-A9673CE9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08C49-CACF-4199-A783-CC1B80D6B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D7347-737D-471B-947E-0E2C17D63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4FD28-8CC3-44F4-9C32-0F268278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27E9-BA4F-4A06-B93C-A744A22D7D1C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5D0F2-CA2C-4364-9FA6-B1975681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40FCF-80E9-4812-B0CE-9C180434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9516A-6D20-43C0-84D6-35082260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2DFA-957B-4991-8D52-9C37C8D50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1F9DB-80AD-4EEC-9C2C-00FB2095C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63DE-4AEB-406C-86D0-014C84C8F47F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0EE4-A07B-4057-AEC9-8A0D44594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202E-215B-42FD-855F-18A1D88A3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D7165-19F2-4A8E-9249-2592F6AA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3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5"/>
            </a:gs>
            <a:gs pos="52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Franklin Gothic Book" panose="020B0503020102020204" pitchFamily="34" charset="0"/>
              </a:rPr>
              <a:t>Southwestern Minnesota Synod</a:t>
            </a:r>
            <a:br>
              <a:rPr lang="en-US" sz="4000" dirty="0">
                <a:latin typeface="Franklin Gothic Book" panose="020B0503020102020204" pitchFamily="34" charset="0"/>
              </a:rPr>
            </a:br>
            <a:r>
              <a:rPr lang="en-US" sz="4000" dirty="0">
                <a:latin typeface="Franklin Gothic Book" panose="020B0503020102020204" pitchFamily="34" charset="0"/>
              </a:rPr>
              <a:t>Bishop Election Report - Presentation</a:t>
            </a:r>
            <a:br>
              <a:rPr lang="en-US" sz="4000" dirty="0">
                <a:latin typeface="Franklin Gothic Book" panose="020B0503020102020204" pitchFamily="34" charset="0"/>
              </a:rPr>
            </a:br>
            <a:br>
              <a:rPr lang="en-US" sz="4000" dirty="0">
                <a:latin typeface="Franklin Gothic Book" panose="020B0503020102020204" pitchFamily="34" charset="0"/>
              </a:rPr>
            </a:br>
            <a:endParaRPr lang="en-US" sz="4000" dirty="0">
              <a:latin typeface="Franklin Gothic Book" panose="020B05030201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198704" y="4620890"/>
            <a:ext cx="7783445" cy="17255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John Hessian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ELCA Research, Analysis and Data</a:t>
            </a:r>
          </a:p>
          <a:p>
            <a:pPr lvl="1">
              <a:buNone/>
            </a:pPr>
            <a:r>
              <a:rPr lang="en-US" dirty="0">
                <a:latin typeface="Franklin Gothic Book" panose="020B0503020102020204" pitchFamily="34" charset="0"/>
              </a:rPr>
              <a:t>April 27, 2021</a:t>
            </a:r>
          </a:p>
        </p:txBody>
      </p:sp>
    </p:spTree>
    <p:extLst>
      <p:ext uri="{BB962C8B-B14F-4D97-AF65-F5344CB8AC3E}">
        <p14:creationId xmlns:p14="http://schemas.microsoft.com/office/powerpoint/2010/main" val="165075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629577-5D15-49A9-902A-ADD159F5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E4819-350E-4DBB-80F2-346FBA13B709}"/>
              </a:ext>
            </a:extLst>
          </p:cNvPr>
          <p:cNvSpPr txBox="1"/>
          <p:nvPr/>
        </p:nvSpPr>
        <p:spPr>
          <a:xfrm>
            <a:off x="150828" y="183694"/>
            <a:ext cx="1134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ELCA congregations play a prominent role in the life of Southwestern Minnesota.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F436D-0236-4525-A1DC-ED833790FE42}"/>
              </a:ext>
            </a:extLst>
          </p:cNvPr>
          <p:cNvSpPr txBox="1"/>
          <p:nvPr/>
        </p:nvSpPr>
        <p:spPr>
          <a:xfrm>
            <a:off x="643300" y="5897086"/>
            <a:ext cx="1168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In 2010, 136,235 people were baptized members of ELCA congregations. The ELCA is the most prevalent mainline denomination in  Southwestern Minnesota. 78% of all people claimed by mainline denominations are ELCA Lutherans. 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E3D9824-78A8-4EBE-B1DE-673295ECA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652920"/>
              </p:ext>
            </p:extLst>
          </p:nvPr>
        </p:nvGraphicFramePr>
        <p:xfrm>
          <a:off x="386079" y="863600"/>
          <a:ext cx="1110519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98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72445" y="1498862"/>
            <a:ext cx="5319433" cy="421772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latin typeface="+mj-lt"/>
                <a:ea typeface="+mj-ea"/>
                <a:cs typeface="+mj-cs"/>
              </a:rPr>
              <a:t>Survey Summary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hildren">
            <a:extLst>
              <a:ext uri="{FF2B5EF4-FFF2-40B4-BE49-F238E27FC236}">
                <a16:creationId xmlns:a16="http://schemas.microsoft.com/office/drawing/2014/main" id="{8AEAD410-3DF4-465C-8E41-45F16A7D0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22" y="1941104"/>
            <a:ext cx="2771480" cy="23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7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03A2E8-3F8D-4D63-A888-FF16326C8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584652"/>
              </p:ext>
            </p:extLst>
          </p:nvPr>
        </p:nvGraphicFramePr>
        <p:xfrm>
          <a:off x="4081806" y="122548"/>
          <a:ext cx="7961704" cy="330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219348-0058-44BD-960B-EC1501F91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519890"/>
              </p:ext>
            </p:extLst>
          </p:nvPr>
        </p:nvGraphicFramePr>
        <p:xfrm>
          <a:off x="4081806" y="3584575"/>
          <a:ext cx="7961704" cy="323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ABE6AB-8A00-4883-A506-302312F8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229A4-09C2-4668-8636-F0CC05670E3E}"/>
              </a:ext>
            </a:extLst>
          </p:cNvPr>
          <p:cNvSpPr txBox="1"/>
          <p:nvPr/>
        </p:nvSpPr>
        <p:spPr>
          <a:xfrm>
            <a:off x="457200" y="1016000"/>
            <a:ext cx="34926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Over half of the respondents are lay members or active participants of SW Minnesota congregations. (N=345)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Over half of the respondents are 61 or older. (N=348)</a:t>
            </a:r>
          </a:p>
        </p:txBody>
      </p:sp>
    </p:spTree>
    <p:extLst>
      <p:ext uri="{BB962C8B-B14F-4D97-AF65-F5344CB8AC3E}">
        <p14:creationId xmlns:p14="http://schemas.microsoft.com/office/powerpoint/2010/main" val="348498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57963-6089-4FB1-AC41-29AFD3264014}"/>
              </a:ext>
            </a:extLst>
          </p:cNvPr>
          <p:cNvSpPr txBox="1"/>
          <p:nvPr/>
        </p:nvSpPr>
        <p:spPr>
          <a:xfrm>
            <a:off x="724069" y="320185"/>
            <a:ext cx="3348227" cy="13485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Knowledge of the Synod Office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2D849-D729-4B09-94F6-45E0A87B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2" y="6356349"/>
            <a:ext cx="5566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9C9D7165-19F2-4A8E-9249-2592F6AA976B}" type="slidenum">
              <a:rPr lang="en-US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A2691-7EE2-45F1-A004-07FA2FD1572D}"/>
              </a:ext>
            </a:extLst>
          </p:cNvPr>
          <p:cNvSpPr txBox="1"/>
          <p:nvPr/>
        </p:nvSpPr>
        <p:spPr>
          <a:xfrm>
            <a:off x="323637" y="2462896"/>
            <a:ext cx="414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Most of the respondents have a relatively good or very good understanding of the functions and activities of the synod office. (N=409)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7B000E8-EF71-410E-9B64-B20A45F2F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499942"/>
              </p:ext>
            </p:extLst>
          </p:nvPr>
        </p:nvGraphicFramePr>
        <p:xfrm>
          <a:off x="4796364" y="397164"/>
          <a:ext cx="7098455" cy="595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10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57963-6089-4FB1-AC41-29AFD3264014}"/>
              </a:ext>
            </a:extLst>
          </p:cNvPr>
          <p:cNvSpPr txBox="1"/>
          <p:nvPr/>
        </p:nvSpPr>
        <p:spPr>
          <a:xfrm>
            <a:off x="724069" y="320185"/>
            <a:ext cx="3348227" cy="13485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Knowledge of </a:t>
            </a:r>
            <a:r>
              <a:rPr lang="en-US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Partnered Organizations</a:t>
            </a:r>
            <a:endParaRPr lang="en-US" sz="4000" kern="12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2D849-D729-4B09-94F6-45E0A87B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2" y="6356349"/>
            <a:ext cx="5566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9C9D7165-19F2-4A8E-9249-2592F6AA976B}" type="slidenum">
              <a:rPr lang="en-US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A2691-7EE2-45F1-A004-07FA2FD1572D}"/>
              </a:ext>
            </a:extLst>
          </p:cNvPr>
          <p:cNvSpPr txBox="1"/>
          <p:nvPr/>
        </p:nvSpPr>
        <p:spPr>
          <a:xfrm>
            <a:off x="323637" y="2462896"/>
            <a:ext cx="41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he respondents also are aware of the organizations with whom the synod partners.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B4E697-3E75-4F28-B8BE-E44D66FAD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74220"/>
              </p:ext>
            </p:extLst>
          </p:nvPr>
        </p:nvGraphicFramePr>
        <p:xfrm>
          <a:off x="4796364" y="0"/>
          <a:ext cx="7247854" cy="6733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3166">
                  <a:extLst>
                    <a:ext uri="{9D8B030D-6E8A-4147-A177-3AD203B41FA5}">
                      <a16:colId xmlns:a16="http://schemas.microsoft.com/office/drawing/2014/main" val="2413573450"/>
                    </a:ext>
                  </a:extLst>
                </a:gridCol>
                <a:gridCol w="3754688">
                  <a:extLst>
                    <a:ext uri="{9D8B030D-6E8A-4147-A177-3AD203B41FA5}">
                      <a16:colId xmlns:a16="http://schemas.microsoft.com/office/drawing/2014/main" val="4202539411"/>
                    </a:ext>
                  </a:extLst>
                </a:gridCol>
              </a:tblGrid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Foci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# of Responses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4779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Green Lake Lutheran Ministries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346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54232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Women of the ELCA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345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43346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Luther Seminary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343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014290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Evangelical Lutheran Church in South Africa</a:t>
                      </a:r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332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06658"/>
                  </a:ext>
                </a:extLst>
              </a:tr>
              <a:tr h="452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Gustavus Adolphus College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332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12456"/>
                  </a:ext>
                </a:extLst>
              </a:tr>
              <a:tr h="452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Lutheran Social Services of Minnesota</a:t>
                      </a:r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324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902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Campus Ministry (various universities)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316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748912"/>
                  </a:ext>
                </a:extLst>
              </a:tr>
              <a:tr h="369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Shetek</a:t>
                      </a: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 Lutheran Ministry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7708"/>
                  </a:ext>
                </a:extLst>
              </a:tr>
              <a:tr h="4063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Lutheran Youth Organization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95456"/>
                  </a:ext>
                </a:extLst>
              </a:tr>
              <a:tr h="341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Shalom Hill Farm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53114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Lutheran Men in Mission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31453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Luther Crest Bible Camp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4386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Minnesota Council of Churches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30796"/>
                  </a:ext>
                </a:extLst>
              </a:tr>
              <a:tr h="591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Lutheran Advocacy – Minnesota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90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07791" y="804305"/>
            <a:ext cx="5319433" cy="42177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latin typeface="+mj-lt"/>
                <a:ea typeface="+mj-ea"/>
                <a:cs typeface="+mj-cs"/>
              </a:rPr>
              <a:t>Foci and Advice for the Next Bishop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9CD5DE-1B72-4129-9B37-DE1B7F1A6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371"/>
            <a:ext cx="5272323" cy="45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5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4"/>
            </a:gs>
            <a:gs pos="97345">
              <a:schemeClr val="accent4">
                <a:lumMod val="75000"/>
              </a:schemeClr>
            </a:gs>
            <a:gs pos="43000">
              <a:schemeClr val="accent5">
                <a:lumMod val="40000"/>
                <a:lumOff val="60000"/>
              </a:schemeClr>
            </a:gs>
            <a:gs pos="57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57963-6089-4FB1-AC41-29AFD3264014}"/>
              </a:ext>
            </a:extLst>
          </p:cNvPr>
          <p:cNvSpPr txBox="1"/>
          <p:nvPr/>
        </p:nvSpPr>
        <p:spPr>
          <a:xfrm>
            <a:off x="724069" y="320185"/>
            <a:ext cx="3348227" cy="13485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Most Important Foci for Next Bishop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2D849-D729-4B09-94F6-45E0A87B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2" y="6356349"/>
            <a:ext cx="5566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9C9D7165-19F2-4A8E-9249-2592F6AA976B}" type="slidenum">
              <a:rPr lang="en-US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A2691-7EE2-45F1-A004-07FA2FD1572D}"/>
              </a:ext>
            </a:extLst>
          </p:cNvPr>
          <p:cNvSpPr txBox="1"/>
          <p:nvPr/>
        </p:nvSpPr>
        <p:spPr>
          <a:xfrm>
            <a:off x="323637" y="2462896"/>
            <a:ext cx="41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respondents feel the most important area on which the next bishop should focus is vision and planning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FAE98E-93DB-4A74-8A74-C7E86FDCF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44021"/>
              </p:ext>
            </p:extLst>
          </p:nvPr>
        </p:nvGraphicFramePr>
        <p:xfrm>
          <a:off x="4821382" y="0"/>
          <a:ext cx="7278254" cy="4202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3166">
                  <a:extLst>
                    <a:ext uri="{9D8B030D-6E8A-4147-A177-3AD203B41FA5}">
                      <a16:colId xmlns:a16="http://schemas.microsoft.com/office/drawing/2014/main" val="2413573450"/>
                    </a:ext>
                  </a:extLst>
                </a:gridCol>
                <a:gridCol w="3785088">
                  <a:extLst>
                    <a:ext uri="{9D8B030D-6E8A-4147-A177-3AD203B41FA5}">
                      <a16:colId xmlns:a16="http://schemas.microsoft.com/office/drawing/2014/main" val="4202539411"/>
                    </a:ext>
                  </a:extLst>
                </a:gridCol>
              </a:tblGrid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Foci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# of Responses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47796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Vision and Planning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154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54232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Evangelism and Outreach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138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43346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Pastoral Care of Rostered Ministers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133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014290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Building Healthy Community</a:t>
                      </a:r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111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06658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Healthy Conflict Management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107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12456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Children, Youth and Family Ministry</a:t>
                      </a:r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101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68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D7CDA-D16E-461C-A88F-DFE1A6C9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34" name="TextBox 2">
            <a:extLst>
              <a:ext uri="{FF2B5EF4-FFF2-40B4-BE49-F238E27FC236}">
                <a16:creationId xmlns:a16="http://schemas.microsoft.com/office/drawing/2014/main" id="{744442C0-0334-4316-ADEF-DB8B97D03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127123"/>
              </p:ext>
            </p:extLst>
          </p:nvPr>
        </p:nvGraphicFramePr>
        <p:xfrm>
          <a:off x="4988560" y="221673"/>
          <a:ext cx="6263640" cy="62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7D8CE1-0EBD-4EF8-AA57-2DBE7AE7E192}"/>
              </a:ext>
            </a:extLst>
          </p:cNvPr>
          <p:cNvSpPr txBox="1"/>
          <p:nvPr/>
        </p:nvSpPr>
        <p:spPr>
          <a:xfrm>
            <a:off x="667266" y="2217502"/>
            <a:ext cx="3978875" cy="824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Advice for the Next Bishop</a:t>
            </a:r>
          </a:p>
        </p:txBody>
      </p:sp>
    </p:spTree>
    <p:extLst>
      <p:ext uri="{BB962C8B-B14F-4D97-AF65-F5344CB8AC3E}">
        <p14:creationId xmlns:p14="http://schemas.microsoft.com/office/powerpoint/2010/main" val="374323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DEFB6-8BA0-478A-94E5-D6A83231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98" y="1330037"/>
            <a:ext cx="10737601" cy="4331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Challenges, 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Opportunities and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up God’s Mission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C6607-ABB9-47C9-832B-B5201AEB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412" y="6492240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8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D7CDA-D16E-461C-A88F-DFE1A6C9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34" name="TextBox 2">
            <a:extLst>
              <a:ext uri="{FF2B5EF4-FFF2-40B4-BE49-F238E27FC236}">
                <a16:creationId xmlns:a16="http://schemas.microsoft.com/office/drawing/2014/main" id="{744442C0-0334-4316-ADEF-DB8B97D03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176216"/>
              </p:ext>
            </p:extLst>
          </p:nvPr>
        </p:nvGraphicFramePr>
        <p:xfrm>
          <a:off x="4988560" y="221673"/>
          <a:ext cx="6263640" cy="62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7D8CE1-0EBD-4EF8-AA57-2DBE7AE7E192}"/>
              </a:ext>
            </a:extLst>
          </p:cNvPr>
          <p:cNvSpPr txBox="1"/>
          <p:nvPr/>
        </p:nvSpPr>
        <p:spPr>
          <a:xfrm>
            <a:off x="667266" y="2217502"/>
            <a:ext cx="3978875" cy="824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6041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55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6630A-914E-47F7-A961-1C81FCA2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Who will fill these boots?</a:t>
            </a:r>
          </a:p>
        </p:txBody>
      </p:sp>
      <p:pic>
        <p:nvPicPr>
          <p:cNvPr id="5" name="Picture 4" descr="A picture containing grass, animal, outdoor, giraffe&#10;&#10;Description automatically generated">
            <a:extLst>
              <a:ext uri="{FF2B5EF4-FFF2-40B4-BE49-F238E27FC236}">
                <a16:creationId xmlns:a16="http://schemas.microsoft.com/office/drawing/2014/main" id="{75438B64-0359-4F82-89FB-0E7B02C37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r="1" b="1240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08D02-8F11-40B3-8AC4-CA344C45E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The people of the Southwestern Minnesota Synod will call a new bishop to replace Bishop Jon Anderson after 18 years of service.</a:t>
            </a:r>
          </a:p>
        </p:txBody>
      </p:sp>
    </p:spTree>
    <p:extLst>
      <p:ext uri="{BB962C8B-B14F-4D97-AF65-F5344CB8AC3E}">
        <p14:creationId xmlns:p14="http://schemas.microsoft.com/office/powerpoint/2010/main" val="331726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D8CE1-0EBD-4EF8-AA57-2DBE7AE7E192}"/>
              </a:ext>
            </a:extLst>
          </p:cNvPr>
          <p:cNvSpPr txBox="1"/>
          <p:nvPr/>
        </p:nvSpPr>
        <p:spPr>
          <a:xfrm>
            <a:off x="8016084" y="547712"/>
            <a:ext cx="3337715" cy="5577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Opportunities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D7CDA-D16E-461C-A88F-DFE1A6C9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34" name="TextBox 2">
            <a:extLst>
              <a:ext uri="{FF2B5EF4-FFF2-40B4-BE49-F238E27FC236}">
                <a16:creationId xmlns:a16="http://schemas.microsoft.com/office/drawing/2014/main" id="{744442C0-0334-4316-ADEF-DB8B97D03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528693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08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D7CDA-D16E-461C-A88F-DFE1A6C9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34" name="TextBox 2">
            <a:extLst>
              <a:ext uri="{FF2B5EF4-FFF2-40B4-BE49-F238E27FC236}">
                <a16:creationId xmlns:a16="http://schemas.microsoft.com/office/drawing/2014/main" id="{744442C0-0334-4316-ADEF-DB8B97D03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706643"/>
              </p:ext>
            </p:extLst>
          </p:nvPr>
        </p:nvGraphicFramePr>
        <p:xfrm>
          <a:off x="4850015" y="422276"/>
          <a:ext cx="6263640" cy="62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7D8CE1-0EBD-4EF8-AA57-2DBE7AE7E192}"/>
              </a:ext>
            </a:extLst>
          </p:cNvPr>
          <p:cNvSpPr txBox="1"/>
          <p:nvPr/>
        </p:nvSpPr>
        <p:spPr>
          <a:xfrm>
            <a:off x="646546" y="517236"/>
            <a:ext cx="3943928" cy="6003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Building up God’s Mission –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work being done by the congregations of the SW Minnesota Synod</a:t>
            </a:r>
          </a:p>
        </p:txBody>
      </p:sp>
    </p:spTree>
    <p:extLst>
      <p:ext uri="{BB962C8B-B14F-4D97-AF65-F5344CB8AC3E}">
        <p14:creationId xmlns:p14="http://schemas.microsoft.com/office/powerpoint/2010/main" val="175603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07791" y="804305"/>
            <a:ext cx="5319433" cy="42177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latin typeface="+mj-lt"/>
                <a:ea typeface="+mj-ea"/>
                <a:cs typeface="+mj-cs"/>
              </a:rPr>
              <a:t>Membership and Financial Statistics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D142FEBF-5C06-4266-B928-6ADBA1A95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7471" y="1807113"/>
            <a:ext cx="1875116" cy="1875116"/>
          </a:xfrm>
          <a:prstGeom prst="rect">
            <a:avLst/>
          </a:prstGeom>
        </p:spPr>
      </p:pic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25F33F15-2AD6-4B68-96EF-785F6C523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53" y="1807113"/>
            <a:ext cx="1752568" cy="17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91493-1C35-44F6-ADBD-5A5E19B7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4075073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Baptized Membership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31E1C-281B-46FF-A777-032143A46F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7233" y="518400"/>
            <a:ext cx="5175182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6D82396-C043-4013-B59F-897F3C70B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833452"/>
              </p:ext>
            </p:extLst>
          </p:nvPr>
        </p:nvGraphicFramePr>
        <p:xfrm>
          <a:off x="6297233" y="554152"/>
          <a:ext cx="5175182" cy="574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83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E57963-6089-4FB1-AC41-29AFD3264014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Congregations and Worshipers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A2691-7EE2-45F1-A004-07FA2FD1572D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of the congregations in the synod are small – 71% have 100 or fewer in worship in an average week.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good portion of the people in SW Minnesota worship in larger churches – 41% of the average attendees worship in churches with 201 or more people in worship in an average week.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2D849-D729-4B09-94F6-45E0A87B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30303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9C5D20-F3D2-4B5C-ADA3-5CE83447D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234340"/>
              </p:ext>
            </p:extLst>
          </p:nvPr>
        </p:nvGraphicFramePr>
        <p:xfrm>
          <a:off x="5123688" y="557784"/>
          <a:ext cx="6584098" cy="573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316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CD9A5-F548-4276-991B-6C8B7657E352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Annual Giving per Worship Attendee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086A7-7AA3-4EF8-9169-71FC17CF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54196677-CDCD-4C89-AF67-788784094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820181"/>
              </p:ext>
            </p:extLst>
          </p:nvPr>
        </p:nvGraphicFramePr>
        <p:xfrm>
          <a:off x="5080000" y="643466"/>
          <a:ext cx="6155035" cy="556874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10067">
                  <a:extLst>
                    <a:ext uri="{9D8B030D-6E8A-4147-A177-3AD203B41FA5}">
                      <a16:colId xmlns:a16="http://schemas.microsoft.com/office/drawing/2014/main" val="3992677333"/>
                    </a:ext>
                  </a:extLst>
                </a:gridCol>
                <a:gridCol w="2472484">
                  <a:extLst>
                    <a:ext uri="{9D8B030D-6E8A-4147-A177-3AD203B41FA5}">
                      <a16:colId xmlns:a16="http://schemas.microsoft.com/office/drawing/2014/main" val="3572659736"/>
                    </a:ext>
                  </a:extLst>
                </a:gridCol>
                <a:gridCol w="2472484">
                  <a:extLst>
                    <a:ext uri="{9D8B030D-6E8A-4147-A177-3AD203B41FA5}">
                      <a16:colId xmlns:a16="http://schemas.microsoft.com/office/drawing/2014/main" val="1878735325"/>
                    </a:ext>
                  </a:extLst>
                </a:gridCol>
              </a:tblGrid>
              <a:tr h="1107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Synod</a:t>
                      </a:r>
                      <a:endParaRPr lang="en-US" sz="1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Total Giving Per Worship Attendee - 2009</a:t>
                      </a:r>
                      <a:endParaRPr lang="en-US" sz="1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Total Giving per Worship Attendee - 2019</a:t>
                      </a:r>
                      <a:endParaRPr lang="en-US" sz="1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015092"/>
                  </a:ext>
                </a:extLst>
              </a:tr>
              <a:tr h="66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Saint Paul Area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$2,221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$2,955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373374"/>
                  </a:ext>
                </a:extLst>
              </a:tr>
              <a:tr h="66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Minneapolis Area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$2,102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$2,673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92799"/>
                  </a:ext>
                </a:extLst>
              </a:tr>
              <a:tr h="66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NE Minnesota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$1,872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$2,190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177765"/>
                  </a:ext>
                </a:extLst>
              </a:tr>
              <a:tr h="66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 Minnesota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$1,801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$2,189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06520"/>
                  </a:ext>
                </a:extLst>
              </a:tr>
              <a:tr h="66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NW Minnesota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$1,618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$2,023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232348"/>
                  </a:ext>
                </a:extLst>
              </a:tr>
              <a:tr h="66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SW Minnesota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$1,625 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$1,949 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3884"/>
                  </a:ext>
                </a:extLst>
              </a:tr>
              <a:tr h="449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ELCA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$2,062 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$2,470 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35" marR="10734" marT="21924" marB="16443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26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333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5"/>
            </a:gs>
            <a:gs pos="52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Franklin Gothic Book" panose="020B0503020102020204" pitchFamily="34" charset="0"/>
              </a:rPr>
              <a:t>Thank you very much and blessings to you as you meet in assembly to choose your next bishop.</a:t>
            </a:r>
            <a:br>
              <a:rPr lang="en-US" sz="4000" dirty="0">
                <a:latin typeface="Franklin Gothic Book" panose="020B0503020102020204" pitchFamily="34" charset="0"/>
              </a:rPr>
            </a:br>
            <a:br>
              <a:rPr lang="en-US" sz="4000" dirty="0">
                <a:latin typeface="Franklin Gothic Book" panose="020B0503020102020204" pitchFamily="34" charset="0"/>
              </a:rPr>
            </a:br>
            <a:endParaRPr lang="en-US" sz="4000" dirty="0">
              <a:latin typeface="Franklin Gothic Book" panose="020B05030201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198704" y="4620890"/>
            <a:ext cx="7783445" cy="17255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John Hessian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ELCA Research, Analysis and Data</a:t>
            </a:r>
          </a:p>
          <a:p>
            <a:pPr lvl="1">
              <a:buNone/>
            </a:pPr>
            <a:r>
              <a:rPr lang="en-US" dirty="0">
                <a:latin typeface="Franklin Gothic Book" panose="020B0503020102020204" pitchFamily="34" charset="0"/>
              </a:rPr>
              <a:t>April 27, 2021</a:t>
            </a:r>
          </a:p>
        </p:txBody>
      </p:sp>
    </p:spTree>
    <p:extLst>
      <p:ext uri="{BB962C8B-B14F-4D97-AF65-F5344CB8AC3E}">
        <p14:creationId xmlns:p14="http://schemas.microsoft.com/office/powerpoint/2010/main" val="23244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D9A8-5D48-4576-814B-0657B5A4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05" y="11848"/>
            <a:ext cx="10375675" cy="2225262"/>
          </a:xfrm>
        </p:spPr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DC681-6B26-4DAA-A659-60D64D36B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6720" y="2221346"/>
            <a:ext cx="10377927" cy="199043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Territory of Southwestern Minnesota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Survey Summary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Membership and Financial Statistics</a:t>
            </a:r>
          </a:p>
        </p:txBody>
      </p:sp>
    </p:spTree>
    <p:extLst>
      <p:ext uri="{BB962C8B-B14F-4D97-AF65-F5344CB8AC3E}">
        <p14:creationId xmlns:p14="http://schemas.microsoft.com/office/powerpoint/2010/main" val="317195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26263" y="242716"/>
            <a:ext cx="5319433" cy="421772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br>
              <a:rPr lang="en-US" sz="6000" b="1" kern="1200" dirty="0">
                <a:latin typeface="+mj-lt"/>
                <a:ea typeface="+mj-ea"/>
                <a:cs typeface="+mj-cs"/>
              </a:rPr>
            </a:br>
            <a:r>
              <a:rPr lang="en-US" sz="7200" b="1" dirty="0"/>
              <a:t>Territory, Demographics and Religious Landscape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Highway scene">
            <a:extLst>
              <a:ext uri="{FF2B5EF4-FFF2-40B4-BE49-F238E27FC236}">
                <a16:creationId xmlns:a16="http://schemas.microsoft.com/office/drawing/2014/main" id="{D9DD59BD-FAB9-4566-AE06-DC53B362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242" y="1084082"/>
            <a:ext cx="2669356" cy="1781665"/>
          </a:xfrm>
          <a:prstGeom prst="rect">
            <a:avLst/>
          </a:prstGeom>
        </p:spPr>
      </p:pic>
      <p:pic>
        <p:nvPicPr>
          <p:cNvPr id="6" name="Graphic 5" descr="Group of people">
            <a:extLst>
              <a:ext uri="{FF2B5EF4-FFF2-40B4-BE49-F238E27FC236}">
                <a16:creationId xmlns:a16="http://schemas.microsoft.com/office/drawing/2014/main" id="{6062F56A-89AC-4F69-914C-085863402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242" y="3810786"/>
            <a:ext cx="2450968" cy="16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1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5D98C51-1256-47F6-9671-2DE24AB4D276}"/>
              </a:ext>
            </a:extLst>
          </p:cNvPr>
          <p:cNvSpPr txBox="1"/>
          <p:nvPr/>
        </p:nvSpPr>
        <p:spPr>
          <a:xfrm>
            <a:off x="816524" y="189568"/>
            <a:ext cx="1061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Territory in Square Miles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031082-8965-4CEA-BC9B-6E693B84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05466-9D19-436B-B0E2-CB6F8858D977}"/>
              </a:ext>
            </a:extLst>
          </p:cNvPr>
          <p:cNvSpPr txBox="1"/>
          <p:nvPr/>
        </p:nvSpPr>
        <p:spPr>
          <a:xfrm>
            <a:off x="8358908" y="1112896"/>
            <a:ext cx="3429437" cy="343082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Southwestern Minnesota is the 37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largest synod geographically. Alaska is the largest and the Saint Paul Area is the smallest.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Southwestern Minnesota is much larger than the Saint Paul Area, Minneapolis Area or Southeastern Minnesota Synods.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29E062-6023-4571-A351-C5AB0D700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915596"/>
              </p:ext>
            </p:extLst>
          </p:nvPr>
        </p:nvGraphicFramePr>
        <p:xfrm>
          <a:off x="0" y="1016000"/>
          <a:ext cx="8358908" cy="565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8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7BADA-B091-4367-9A56-BD1B746E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092B0-4AC1-4D93-A51B-48C56105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665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226A5-895B-4C3A-824D-445995BF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214184"/>
            <a:ext cx="3363974" cy="220774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Population Projection 2020-2025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Average Attendance Changes 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2017-2019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BC2CF-7406-4A1F-A0EB-BCA9A52B8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000" dirty="0"/>
              <a:t>The population in the northeastern part of the synod is expected to grow from 2020 – 2025.</a:t>
            </a:r>
          </a:p>
          <a:p>
            <a:pPr indent="-228600" algn="r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r"/>
            <a:r>
              <a:rPr lang="en-US" sz="2000" dirty="0"/>
              <a:t>However, average attendance at most congregations declined from 2017 - 2019.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72145-DA34-4A51-9827-0BE4BEAC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C9D7165-19F2-4A8E-9249-2592F6AA976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1789D-68CC-4F1A-8044-7E5DC90B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3ED7ED-4F67-4E0B-94A2-10CB65D2C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175519"/>
              </p:ext>
            </p:extLst>
          </p:nvPr>
        </p:nvGraphicFramePr>
        <p:xfrm>
          <a:off x="4648200" y="509587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704" imgH="5829044" progId="AcroExch.Document.DC">
                  <p:embed/>
                </p:oleObj>
              </mc:Choice>
              <mc:Fallback>
                <p:oleObj name="Acrobat Document" r:id="rId2" imgW="7543704" imgH="58290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8200" y="509587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38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854AB1-C22F-44B9-B0FB-7655A1504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086A7-7AA3-4EF8-9169-71FC17CF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086A7-7AA3-4EF8-9169-71FC17CF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7165-19F2-4A8E-9249-2592F6AA976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DE35AD-39EE-4439-A1C1-16E008889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089906"/>
              </p:ext>
            </p:extLst>
          </p:nvPr>
        </p:nvGraphicFramePr>
        <p:xfrm>
          <a:off x="554182" y="987425"/>
          <a:ext cx="10801206" cy="547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4CD9A5-F548-4276-991B-6C8B7657E352}"/>
              </a:ext>
            </a:extLst>
          </p:cNvPr>
          <p:cNvSpPr txBox="1"/>
          <p:nvPr/>
        </p:nvSpPr>
        <p:spPr>
          <a:xfrm>
            <a:off x="2327565" y="464205"/>
            <a:ext cx="786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Population of the Southwestern Minnesota Synod</a:t>
            </a:r>
          </a:p>
        </p:txBody>
      </p:sp>
    </p:spTree>
    <p:extLst>
      <p:ext uri="{BB962C8B-B14F-4D97-AF65-F5344CB8AC3E}">
        <p14:creationId xmlns:p14="http://schemas.microsoft.com/office/powerpoint/2010/main" val="107376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915</Words>
  <Application>Microsoft Office PowerPoint</Application>
  <PresentationFormat>Widescreen</PresentationFormat>
  <Paragraphs>198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Franklin Gothic Book</vt:lpstr>
      <vt:lpstr>Franklin Gothic Demi Cond</vt:lpstr>
      <vt:lpstr>Wingdings</vt:lpstr>
      <vt:lpstr>Office Theme</vt:lpstr>
      <vt:lpstr>Acrobat Document</vt:lpstr>
      <vt:lpstr>Southwestern Minnesota Synod Bishop Election Report - Presentation  </vt:lpstr>
      <vt:lpstr>Who will fill these boots?</vt:lpstr>
      <vt:lpstr>Presentation Outline</vt:lpstr>
      <vt:lpstr>  Territory, Demographics and Religious Landscape </vt:lpstr>
      <vt:lpstr>PowerPoint Presentation</vt:lpstr>
      <vt:lpstr>PowerPoint Presentation</vt:lpstr>
      <vt:lpstr>Population Projection 2020-2025  Average Attendance Changes  2017-2019</vt:lpstr>
      <vt:lpstr>PowerPoint Presentation</vt:lpstr>
      <vt:lpstr>PowerPoint Presentation</vt:lpstr>
      <vt:lpstr>PowerPoint Presentation</vt:lpstr>
      <vt:lpstr>  Survey Summary  </vt:lpstr>
      <vt:lpstr>PowerPoint Presentation</vt:lpstr>
      <vt:lpstr>PowerPoint Presentation</vt:lpstr>
      <vt:lpstr>PowerPoint Presentation</vt:lpstr>
      <vt:lpstr>  Foci and Advice for the Next Bishop  </vt:lpstr>
      <vt:lpstr>PowerPoint Presentation</vt:lpstr>
      <vt:lpstr>PowerPoint Presentation</vt:lpstr>
      <vt:lpstr>Challenges,  Opportunities and Building up God’s Mission</vt:lpstr>
      <vt:lpstr>PowerPoint Presentation</vt:lpstr>
      <vt:lpstr>PowerPoint Presentation</vt:lpstr>
      <vt:lpstr>PowerPoint Presentation</vt:lpstr>
      <vt:lpstr>  Membership and Financial Statistics  </vt:lpstr>
      <vt:lpstr>Baptized Membership</vt:lpstr>
      <vt:lpstr>PowerPoint Presentation</vt:lpstr>
      <vt:lpstr>PowerPoint Presentation</vt:lpstr>
      <vt:lpstr>Thank you very much and blessings to you as you meet in assembly to choose your next bishop.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Southwestern Minnesota Synod Bishop Election Report</dc:title>
  <dc:creator>John Hessian</dc:creator>
  <cp:lastModifiedBy>Kristin Bakeberg</cp:lastModifiedBy>
  <cp:revision>25</cp:revision>
  <dcterms:created xsi:type="dcterms:W3CDTF">2021-03-30T18:19:54Z</dcterms:created>
  <dcterms:modified xsi:type="dcterms:W3CDTF">2021-04-29T20:26:32Z</dcterms:modified>
</cp:coreProperties>
</file>