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58" r:id="rId4"/>
    <p:sldId id="259" r:id="rId5"/>
    <p:sldId id="268" r:id="rId6"/>
    <p:sldId id="267" r:id="rId7"/>
    <p:sldId id="260" r:id="rId8"/>
    <p:sldId id="264" r:id="rId9"/>
    <p:sldId id="265" r:id="rId10"/>
    <p:sldId id="266" r:id="rId11"/>
    <p:sldId id="263" r:id="rId12"/>
    <p:sldId id="269" r:id="rId13"/>
    <p:sldId id="270" r:id="rId14"/>
    <p:sldId id="271" r:id="rId15"/>
    <p:sldId id="272" r:id="rId16"/>
    <p:sldId id="273" r:id="rId17"/>
    <p:sldId id="274" r:id="rId18"/>
    <p:sldId id="26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0" autoAdjust="0"/>
    <p:restoredTop sz="94660"/>
  </p:normalViewPr>
  <p:slideViewPr>
    <p:cSldViewPr snapToGrid="0">
      <p:cViewPr varScale="1">
        <p:scale>
          <a:sx n="117" d="100"/>
          <a:sy n="117" d="100"/>
        </p:scale>
        <p:origin x="141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740C24C-F367-4873-9EAB-0E4A3239E39E}" type="datetimeFigureOut">
              <a:rPr lang="en-US" smtClean="0"/>
              <a:t>9/21/2018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A6DC553-FE69-481E-A01B-399BFA81F77E}" type="slidenum">
              <a:rPr lang="en-US" smtClean="0"/>
              <a:t>‹#›</a:t>
            </a:fld>
            <a:endParaRPr lang="en-US"/>
          </a:p>
        </p:txBody>
      </p:sp>
    </p:spTree>
    <p:extLst>
      <p:ext uri="{BB962C8B-B14F-4D97-AF65-F5344CB8AC3E}">
        <p14:creationId xmlns:p14="http://schemas.microsoft.com/office/powerpoint/2010/main" val="1266468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069C0DA-5848-4B8B-B9BF-82F678BFFB15}" type="datetimeFigureOut">
              <a:rPr lang="en-US" smtClean="0"/>
              <a:t>9/21/2018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E4DDC34-D637-495D-8ABA-66FA77C9CF8C}" type="slidenum">
              <a:rPr lang="en-US" smtClean="0"/>
              <a:t>‹#›</a:t>
            </a:fld>
            <a:endParaRPr lang="en-US"/>
          </a:p>
        </p:txBody>
      </p:sp>
    </p:spTree>
    <p:extLst>
      <p:ext uri="{BB962C8B-B14F-4D97-AF65-F5344CB8AC3E}">
        <p14:creationId xmlns:p14="http://schemas.microsoft.com/office/powerpoint/2010/main" val="2042932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a:t>
            </a:fld>
            <a:endParaRPr lang="en-US"/>
          </a:p>
        </p:txBody>
      </p:sp>
    </p:spTree>
    <p:extLst>
      <p:ext uri="{BB962C8B-B14F-4D97-AF65-F5344CB8AC3E}">
        <p14:creationId xmlns:p14="http://schemas.microsoft.com/office/powerpoint/2010/main" val="3474117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10</a:t>
            </a:fld>
            <a:endParaRPr lang="en-US"/>
          </a:p>
        </p:txBody>
      </p:sp>
    </p:spTree>
    <p:extLst>
      <p:ext uri="{BB962C8B-B14F-4D97-AF65-F5344CB8AC3E}">
        <p14:creationId xmlns:p14="http://schemas.microsoft.com/office/powerpoint/2010/main" val="1585678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11</a:t>
            </a:fld>
            <a:endParaRPr lang="en-US"/>
          </a:p>
        </p:txBody>
      </p:sp>
    </p:spTree>
    <p:extLst>
      <p:ext uri="{BB962C8B-B14F-4D97-AF65-F5344CB8AC3E}">
        <p14:creationId xmlns:p14="http://schemas.microsoft.com/office/powerpoint/2010/main" val="3010410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12</a:t>
            </a:fld>
            <a:endParaRPr lang="en-US"/>
          </a:p>
        </p:txBody>
      </p:sp>
    </p:spTree>
    <p:extLst>
      <p:ext uri="{BB962C8B-B14F-4D97-AF65-F5344CB8AC3E}">
        <p14:creationId xmlns:p14="http://schemas.microsoft.com/office/powerpoint/2010/main" val="3307270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13</a:t>
            </a:fld>
            <a:endParaRPr lang="en-US"/>
          </a:p>
        </p:txBody>
      </p:sp>
    </p:spTree>
    <p:extLst>
      <p:ext uri="{BB962C8B-B14F-4D97-AF65-F5344CB8AC3E}">
        <p14:creationId xmlns:p14="http://schemas.microsoft.com/office/powerpoint/2010/main" val="1042870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14</a:t>
            </a:fld>
            <a:endParaRPr lang="en-US"/>
          </a:p>
        </p:txBody>
      </p:sp>
    </p:spTree>
    <p:extLst>
      <p:ext uri="{BB962C8B-B14F-4D97-AF65-F5344CB8AC3E}">
        <p14:creationId xmlns:p14="http://schemas.microsoft.com/office/powerpoint/2010/main" val="3886530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15</a:t>
            </a:fld>
            <a:endParaRPr lang="en-US"/>
          </a:p>
        </p:txBody>
      </p:sp>
    </p:spTree>
    <p:extLst>
      <p:ext uri="{BB962C8B-B14F-4D97-AF65-F5344CB8AC3E}">
        <p14:creationId xmlns:p14="http://schemas.microsoft.com/office/powerpoint/2010/main" val="3250432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16</a:t>
            </a:fld>
            <a:endParaRPr lang="en-US"/>
          </a:p>
        </p:txBody>
      </p:sp>
    </p:spTree>
    <p:extLst>
      <p:ext uri="{BB962C8B-B14F-4D97-AF65-F5344CB8AC3E}">
        <p14:creationId xmlns:p14="http://schemas.microsoft.com/office/powerpoint/2010/main" val="4256453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17</a:t>
            </a:fld>
            <a:endParaRPr lang="en-US"/>
          </a:p>
        </p:txBody>
      </p:sp>
    </p:spTree>
    <p:extLst>
      <p:ext uri="{BB962C8B-B14F-4D97-AF65-F5344CB8AC3E}">
        <p14:creationId xmlns:p14="http://schemas.microsoft.com/office/powerpoint/2010/main" val="2417231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18</a:t>
            </a:fld>
            <a:endParaRPr lang="en-US"/>
          </a:p>
        </p:txBody>
      </p:sp>
    </p:spTree>
    <p:extLst>
      <p:ext uri="{BB962C8B-B14F-4D97-AF65-F5344CB8AC3E}">
        <p14:creationId xmlns:p14="http://schemas.microsoft.com/office/powerpoint/2010/main" val="2512222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2</a:t>
            </a:fld>
            <a:endParaRPr lang="en-US"/>
          </a:p>
        </p:txBody>
      </p:sp>
    </p:spTree>
    <p:extLst>
      <p:ext uri="{BB962C8B-B14F-4D97-AF65-F5344CB8AC3E}">
        <p14:creationId xmlns:p14="http://schemas.microsoft.com/office/powerpoint/2010/main" val="58237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3</a:t>
            </a:fld>
            <a:endParaRPr lang="en-US"/>
          </a:p>
        </p:txBody>
      </p:sp>
    </p:spTree>
    <p:extLst>
      <p:ext uri="{BB962C8B-B14F-4D97-AF65-F5344CB8AC3E}">
        <p14:creationId xmlns:p14="http://schemas.microsoft.com/office/powerpoint/2010/main" val="48904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4</a:t>
            </a:fld>
            <a:endParaRPr lang="en-US"/>
          </a:p>
        </p:txBody>
      </p:sp>
    </p:spTree>
    <p:extLst>
      <p:ext uri="{BB962C8B-B14F-4D97-AF65-F5344CB8AC3E}">
        <p14:creationId xmlns:p14="http://schemas.microsoft.com/office/powerpoint/2010/main" val="1355062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5</a:t>
            </a:fld>
            <a:endParaRPr lang="en-US"/>
          </a:p>
        </p:txBody>
      </p:sp>
    </p:spTree>
    <p:extLst>
      <p:ext uri="{BB962C8B-B14F-4D97-AF65-F5344CB8AC3E}">
        <p14:creationId xmlns:p14="http://schemas.microsoft.com/office/powerpoint/2010/main" val="360747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6</a:t>
            </a:fld>
            <a:endParaRPr lang="en-US"/>
          </a:p>
        </p:txBody>
      </p:sp>
    </p:spTree>
    <p:extLst>
      <p:ext uri="{BB962C8B-B14F-4D97-AF65-F5344CB8AC3E}">
        <p14:creationId xmlns:p14="http://schemas.microsoft.com/office/powerpoint/2010/main" val="1851769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7</a:t>
            </a:fld>
            <a:endParaRPr lang="en-US"/>
          </a:p>
        </p:txBody>
      </p:sp>
    </p:spTree>
    <p:extLst>
      <p:ext uri="{BB962C8B-B14F-4D97-AF65-F5344CB8AC3E}">
        <p14:creationId xmlns:p14="http://schemas.microsoft.com/office/powerpoint/2010/main" val="3473785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8</a:t>
            </a:fld>
            <a:endParaRPr lang="en-US"/>
          </a:p>
        </p:txBody>
      </p:sp>
    </p:spTree>
    <p:extLst>
      <p:ext uri="{BB962C8B-B14F-4D97-AF65-F5344CB8AC3E}">
        <p14:creationId xmlns:p14="http://schemas.microsoft.com/office/powerpoint/2010/main" val="201403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DDC34-D637-495D-8ABA-66FA77C9CF8C}" type="slidenum">
              <a:rPr lang="en-US" smtClean="0"/>
              <a:t>9</a:t>
            </a:fld>
            <a:endParaRPr lang="en-US"/>
          </a:p>
        </p:txBody>
      </p:sp>
    </p:spTree>
    <p:extLst>
      <p:ext uri="{BB962C8B-B14F-4D97-AF65-F5344CB8AC3E}">
        <p14:creationId xmlns:p14="http://schemas.microsoft.com/office/powerpoint/2010/main" val="3467614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12F8C1-408D-4531-AFC7-8646EFD42DA0}"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688021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2F8C1-408D-4531-AFC7-8646EFD42DA0}"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346318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2F8C1-408D-4531-AFC7-8646EFD42DA0}"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3744363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2F8C1-408D-4531-AFC7-8646EFD42DA0}"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101335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12F8C1-408D-4531-AFC7-8646EFD42DA0}"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326591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12F8C1-408D-4531-AFC7-8646EFD42DA0}"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5979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12F8C1-408D-4531-AFC7-8646EFD42DA0}" type="datetimeFigureOut">
              <a:rPr lang="en-US" smtClean="0"/>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103399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12F8C1-408D-4531-AFC7-8646EFD42DA0}" type="datetimeFigureOut">
              <a:rPr lang="en-US" smtClean="0"/>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4096631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2F8C1-408D-4531-AFC7-8646EFD42DA0}" type="datetimeFigureOut">
              <a:rPr lang="en-US" smtClean="0"/>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1395153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12F8C1-408D-4531-AFC7-8646EFD42DA0}"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1575107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12F8C1-408D-4531-AFC7-8646EFD42DA0}"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CD37D-8063-477F-86B5-DB1485A8B220}" type="slidenum">
              <a:rPr lang="en-US" smtClean="0"/>
              <a:t>‹#›</a:t>
            </a:fld>
            <a:endParaRPr lang="en-US"/>
          </a:p>
        </p:txBody>
      </p:sp>
    </p:spTree>
    <p:extLst>
      <p:ext uri="{BB962C8B-B14F-4D97-AF65-F5344CB8AC3E}">
        <p14:creationId xmlns:p14="http://schemas.microsoft.com/office/powerpoint/2010/main" val="2747105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2F8C1-408D-4531-AFC7-8646EFD42DA0}" type="datetimeFigureOut">
              <a:rPr lang="en-US" smtClean="0"/>
              <a:t>9/21/2018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CD37D-8063-477F-86B5-DB1485A8B220}" type="slidenum">
              <a:rPr lang="en-US" smtClean="0"/>
              <a:t>‹#›</a:t>
            </a:fld>
            <a:endParaRPr lang="en-US"/>
          </a:p>
        </p:txBody>
      </p:sp>
    </p:spTree>
    <p:extLst>
      <p:ext uri="{BB962C8B-B14F-4D97-AF65-F5344CB8AC3E}">
        <p14:creationId xmlns:p14="http://schemas.microsoft.com/office/powerpoint/2010/main" val="39373755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lca.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ownload.churchart.com/artlinelibrary/q/qu/quill_2365c.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2504" y="1505014"/>
            <a:ext cx="4406167" cy="359731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18011" y="502906"/>
            <a:ext cx="3614493" cy="5601533"/>
          </a:xfrm>
          <a:prstGeom prst="rect">
            <a:avLst/>
          </a:prstGeom>
          <a:noFill/>
        </p:spPr>
        <p:txBody>
          <a:bodyPr wrap="square" rtlCol="0">
            <a:spAutoFit/>
          </a:bodyPr>
          <a:lstStyle/>
          <a:p>
            <a:pPr algn="ctr">
              <a:spcAft>
                <a:spcPts val="1200"/>
              </a:spcAft>
            </a:pPr>
            <a:r>
              <a:rPr lang="en-US" sz="4800" b="1" dirty="0" smtClean="0"/>
              <a:t>Constitution Hygiene</a:t>
            </a:r>
          </a:p>
          <a:p>
            <a:endParaRPr lang="en-US" sz="2800" dirty="0" smtClean="0"/>
          </a:p>
          <a:p>
            <a:endParaRPr lang="en-US" sz="2800" dirty="0"/>
          </a:p>
          <a:p>
            <a:endParaRPr lang="en-US" sz="2800" dirty="0" smtClean="0"/>
          </a:p>
          <a:p>
            <a:endParaRPr lang="en-US" sz="2800" dirty="0"/>
          </a:p>
          <a:p>
            <a:endParaRPr lang="en-US" sz="2800" dirty="0" smtClean="0"/>
          </a:p>
          <a:p>
            <a:r>
              <a:rPr lang="en-US" sz="2800" dirty="0" smtClean="0"/>
              <a:t>Presentation by</a:t>
            </a:r>
          </a:p>
          <a:p>
            <a:r>
              <a:rPr lang="en-US" sz="2800" dirty="0" smtClean="0"/>
              <a:t>Rev. </a:t>
            </a:r>
            <a:r>
              <a:rPr lang="en-US" sz="2800" dirty="0"/>
              <a:t>Dan </a:t>
            </a:r>
            <a:r>
              <a:rPr lang="en-US" sz="2800" dirty="0" smtClean="0"/>
              <a:t>Bowman,</a:t>
            </a:r>
          </a:p>
          <a:p>
            <a:r>
              <a:rPr lang="en-US" sz="2800" dirty="0" smtClean="0"/>
              <a:t>edited and shared</a:t>
            </a:r>
          </a:p>
          <a:p>
            <a:r>
              <a:rPr lang="en-US" sz="2800" dirty="0" smtClean="0"/>
              <a:t>with his permission</a:t>
            </a:r>
            <a:endParaRPr lang="en-US" sz="3600" dirty="0"/>
          </a:p>
        </p:txBody>
      </p:sp>
    </p:spTree>
    <p:extLst>
      <p:ext uri="{BB962C8B-B14F-4D97-AF65-F5344CB8AC3E}">
        <p14:creationId xmlns:p14="http://schemas.microsoft.com/office/powerpoint/2010/main" val="4248478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406" y="585216"/>
            <a:ext cx="8256760" cy="5878958"/>
          </a:xfrm>
        </p:spPr>
        <p:txBody>
          <a:bodyPr>
            <a:normAutofit/>
          </a:bodyPr>
          <a:lstStyle/>
          <a:p>
            <a:pPr marL="514350" indent="-514350">
              <a:buFont typeface="+mj-lt"/>
              <a:buAutoNum type="arabicPeriod" startAt="10"/>
            </a:pPr>
            <a:r>
              <a:rPr lang="en-US" sz="2600" dirty="0"/>
              <a:t>The secretary of the </a:t>
            </a:r>
            <a:r>
              <a:rPr lang="en-US" sz="2600" dirty="0" smtClean="0"/>
              <a:t>congregation council </a:t>
            </a:r>
            <a:r>
              <a:rPr lang="en-US" sz="2600" dirty="0"/>
              <a:t>sends </a:t>
            </a:r>
            <a:r>
              <a:rPr lang="en-US" sz="2600" dirty="0" smtClean="0"/>
              <a:t>adopted </a:t>
            </a:r>
            <a:r>
              <a:rPr lang="en-US" sz="2600" dirty="0"/>
              <a:t>amendments to the synod </a:t>
            </a:r>
            <a:r>
              <a:rPr lang="en-US" sz="2600" dirty="0" smtClean="0"/>
              <a:t>for final approval </a:t>
            </a:r>
            <a:r>
              <a:rPr lang="en-US" sz="2600" dirty="0"/>
              <a:t>(*</a:t>
            </a:r>
            <a:r>
              <a:rPr lang="en-US" sz="2600" dirty="0" smtClean="0"/>
              <a:t>C16.03.) along with a </a:t>
            </a:r>
            <a:r>
              <a:rPr lang="en-US" sz="2600" dirty="0"/>
              <a:t>copy of the amended </a:t>
            </a:r>
            <a:r>
              <a:rPr lang="en-US" sz="2600" dirty="0" smtClean="0"/>
              <a:t>constitution</a:t>
            </a:r>
            <a:r>
              <a:rPr lang="en-US" sz="2600" dirty="0"/>
              <a:t> </a:t>
            </a:r>
            <a:r>
              <a:rPr lang="en-US" sz="2600" dirty="0" smtClean="0"/>
              <a:t>in its entirety. </a:t>
            </a:r>
            <a:r>
              <a:rPr lang="en-US" sz="2600" dirty="0"/>
              <a:t>Bylaws do not need to be approved by the </a:t>
            </a:r>
            <a:r>
              <a:rPr lang="en-US" sz="2600" dirty="0" smtClean="0"/>
              <a:t>synod, </a:t>
            </a:r>
            <a:r>
              <a:rPr lang="en-US" sz="2600" dirty="0"/>
              <a:t>but must be sent to be sure they do not conflict with the constitution (*</a:t>
            </a:r>
            <a:r>
              <a:rPr lang="en-US" sz="2600" dirty="0" smtClean="0"/>
              <a:t>C17.04.). </a:t>
            </a:r>
            <a:r>
              <a:rPr lang="en-US" sz="2600" dirty="0"/>
              <a:t>Continuing resolutions do not need to be sent to the </a:t>
            </a:r>
            <a:r>
              <a:rPr lang="en-US" sz="2600" dirty="0" smtClean="0"/>
              <a:t>synod, </a:t>
            </a:r>
            <a:r>
              <a:rPr lang="en-US" sz="2600" dirty="0"/>
              <a:t>but must not conflict with the constitution</a:t>
            </a:r>
            <a:r>
              <a:rPr lang="en-US" sz="2600" dirty="0" smtClean="0"/>
              <a:t>.</a:t>
            </a:r>
            <a:endParaRPr lang="en-US" sz="2600" dirty="0"/>
          </a:p>
        </p:txBody>
      </p:sp>
    </p:spTree>
    <p:extLst>
      <p:ext uri="{BB962C8B-B14F-4D97-AF65-F5344CB8AC3E}">
        <p14:creationId xmlns:p14="http://schemas.microsoft.com/office/powerpoint/2010/main" val="3247065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76072"/>
            <a:ext cx="7886700" cy="813816"/>
          </a:xfrm>
        </p:spPr>
        <p:txBody>
          <a:bodyPr>
            <a:normAutofit/>
          </a:bodyPr>
          <a:lstStyle/>
          <a:p>
            <a:pPr algn="ctr"/>
            <a:r>
              <a:rPr lang="en-US" b="1" dirty="0"/>
              <a:t>When to Submit to Synod</a:t>
            </a:r>
          </a:p>
        </p:txBody>
      </p:sp>
      <p:sp>
        <p:nvSpPr>
          <p:cNvPr id="3" name="Content Placeholder 2"/>
          <p:cNvSpPr>
            <a:spLocks noGrp="1"/>
          </p:cNvSpPr>
          <p:nvPr>
            <p:ph idx="1"/>
          </p:nvPr>
        </p:nvSpPr>
        <p:spPr>
          <a:xfrm>
            <a:off x="409575" y="1490472"/>
            <a:ext cx="8343900" cy="4676966"/>
          </a:xfrm>
        </p:spPr>
        <p:txBody>
          <a:bodyPr>
            <a:noAutofit/>
          </a:bodyPr>
          <a:lstStyle/>
          <a:p>
            <a:r>
              <a:rPr lang="en-US" sz="2000" u="sng" dirty="0"/>
              <a:t>Case </a:t>
            </a:r>
            <a:r>
              <a:rPr lang="en-US" sz="2000" u="sng" dirty="0" smtClean="0"/>
              <a:t>scenario 1</a:t>
            </a:r>
            <a:r>
              <a:rPr lang="en-US" sz="2000" dirty="0" smtClean="0"/>
              <a:t>: </a:t>
            </a:r>
            <a:r>
              <a:rPr lang="en-US" sz="2000" dirty="0"/>
              <a:t>A </a:t>
            </a:r>
            <a:r>
              <a:rPr lang="en-US" sz="2000" dirty="0" smtClean="0"/>
              <a:t>constitution committee </a:t>
            </a:r>
            <a:r>
              <a:rPr lang="en-US" sz="2000" dirty="0"/>
              <a:t>completes work on the </a:t>
            </a:r>
            <a:r>
              <a:rPr lang="en-US" sz="2000" dirty="0" smtClean="0"/>
              <a:t>document, submits to the congregation council, and then submits </a:t>
            </a:r>
            <a:r>
              <a:rPr lang="en-US" sz="2000" dirty="0"/>
              <a:t>to the congregation for a vote. The changes are </a:t>
            </a:r>
            <a:r>
              <a:rPr lang="en-US" sz="2000" dirty="0" smtClean="0"/>
              <a:t>adopted</a:t>
            </a:r>
            <a:r>
              <a:rPr lang="en-US" sz="2000" dirty="0"/>
              <a:t>, and the second year, presented without change and ratified. The secretary dutifully presents the document to the </a:t>
            </a:r>
            <a:r>
              <a:rPr lang="en-US" sz="2000" dirty="0" smtClean="0"/>
              <a:t>synod </a:t>
            </a:r>
            <a:r>
              <a:rPr lang="en-US" sz="2000" dirty="0"/>
              <a:t>(Policies </a:t>
            </a:r>
            <a:r>
              <a:rPr lang="en-US" sz="2000" dirty="0" smtClean="0"/>
              <a:t>&amp; </a:t>
            </a:r>
            <a:r>
              <a:rPr lang="en-US" sz="2000" dirty="0"/>
              <a:t>Procedures Committee) for review and errors are found. The document is not approved. </a:t>
            </a:r>
            <a:r>
              <a:rPr lang="en-US" sz="2000" dirty="0" smtClean="0"/>
              <a:t>Suggestions for change are given and sent back. </a:t>
            </a:r>
            <a:endParaRPr lang="en-US" sz="2000" dirty="0"/>
          </a:p>
          <a:p>
            <a:r>
              <a:rPr lang="en-US" sz="2000" dirty="0"/>
              <a:t>The </a:t>
            </a:r>
            <a:r>
              <a:rPr lang="en-US" sz="2000" dirty="0" smtClean="0"/>
              <a:t>angry congregation </a:t>
            </a:r>
            <a:r>
              <a:rPr lang="en-US" sz="2000" dirty="0"/>
              <a:t>goes back to the beginning of the process. It takes two more meetings to approve the documents. For some congregations, a constitutional amendment can </a:t>
            </a:r>
            <a:r>
              <a:rPr lang="en-US" sz="2000" dirty="0" smtClean="0"/>
              <a:t>be </a:t>
            </a:r>
            <a:r>
              <a:rPr lang="en-US" sz="2000" dirty="0"/>
              <a:t>considered </a:t>
            </a:r>
            <a:r>
              <a:rPr lang="en-US" sz="2000" dirty="0" smtClean="0"/>
              <a:t>only at </a:t>
            </a:r>
            <a:r>
              <a:rPr lang="en-US" sz="2000" dirty="0"/>
              <a:t>an annual meeting. Total </a:t>
            </a:r>
            <a:r>
              <a:rPr lang="en-US" sz="2000" dirty="0" smtClean="0"/>
              <a:t>time to process the changes: </a:t>
            </a:r>
            <a:r>
              <a:rPr lang="en-US" sz="2000" dirty="0"/>
              <a:t>four </a:t>
            </a:r>
            <a:r>
              <a:rPr lang="en-US" sz="2000" dirty="0" smtClean="0"/>
              <a:t>years.</a:t>
            </a:r>
            <a:endParaRPr lang="en-US" sz="2000" dirty="0"/>
          </a:p>
        </p:txBody>
      </p:sp>
    </p:spTree>
    <p:extLst>
      <p:ext uri="{BB962C8B-B14F-4D97-AF65-F5344CB8AC3E}">
        <p14:creationId xmlns:p14="http://schemas.microsoft.com/office/powerpoint/2010/main" val="552319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85217"/>
            <a:ext cx="7886700" cy="786384"/>
          </a:xfrm>
        </p:spPr>
        <p:txBody>
          <a:bodyPr/>
          <a:lstStyle/>
          <a:p>
            <a:pPr algn="ctr"/>
            <a:r>
              <a:rPr lang="en-US" b="1" dirty="0"/>
              <a:t>When to Submit to Synod</a:t>
            </a:r>
          </a:p>
        </p:txBody>
      </p:sp>
      <p:sp>
        <p:nvSpPr>
          <p:cNvPr id="3" name="Content Placeholder 2"/>
          <p:cNvSpPr>
            <a:spLocks noGrp="1"/>
          </p:cNvSpPr>
          <p:nvPr>
            <p:ph idx="1"/>
          </p:nvPr>
        </p:nvSpPr>
        <p:spPr>
          <a:xfrm>
            <a:off x="628650" y="1490472"/>
            <a:ext cx="7886700" cy="4686491"/>
          </a:xfrm>
        </p:spPr>
        <p:txBody>
          <a:bodyPr>
            <a:noAutofit/>
          </a:bodyPr>
          <a:lstStyle/>
          <a:p>
            <a:pPr>
              <a:lnSpc>
                <a:spcPct val="100000"/>
              </a:lnSpc>
            </a:pPr>
            <a:r>
              <a:rPr lang="en-US" sz="2000" u="sng" dirty="0"/>
              <a:t>Case scenario </a:t>
            </a:r>
            <a:r>
              <a:rPr lang="en-US" sz="2000" u="sng" dirty="0" smtClean="0"/>
              <a:t>2</a:t>
            </a:r>
            <a:r>
              <a:rPr lang="en-US" sz="2000" dirty="0" smtClean="0"/>
              <a:t>: A </a:t>
            </a:r>
            <a:r>
              <a:rPr lang="en-US" sz="2000" dirty="0"/>
              <a:t>constitution committee </a:t>
            </a:r>
            <a:r>
              <a:rPr lang="en-US" sz="2000" dirty="0" smtClean="0"/>
              <a:t>works with the Policies &amp; Procedures mentor through the process to answer questions, make editorial changes, and to complete </a:t>
            </a:r>
            <a:r>
              <a:rPr lang="en-US" sz="2000" dirty="0"/>
              <a:t>work on the </a:t>
            </a:r>
            <a:r>
              <a:rPr lang="en-US" sz="2000" dirty="0" smtClean="0"/>
              <a:t>document. The amendments are submitted to the congregation council, then to the members before the congregation vote. The amendments are adopted. The </a:t>
            </a:r>
            <a:r>
              <a:rPr lang="en-US" sz="2000" dirty="0"/>
              <a:t>secretary dutifully presents the document to the synod (Policies &amp; Procedures Committee) for </a:t>
            </a:r>
            <a:r>
              <a:rPr lang="en-US" sz="2000" dirty="0" smtClean="0"/>
              <a:t>review. </a:t>
            </a:r>
            <a:r>
              <a:rPr lang="en-US" sz="2000" dirty="0"/>
              <a:t>The document is </a:t>
            </a:r>
            <a:r>
              <a:rPr lang="en-US" sz="2000" dirty="0" smtClean="0"/>
              <a:t>approved and the congregation is notified. With the </a:t>
            </a:r>
            <a:r>
              <a:rPr lang="en-US" sz="2000" dirty="0"/>
              <a:t>second </a:t>
            </a:r>
            <a:r>
              <a:rPr lang="en-US" sz="2000" dirty="0" smtClean="0"/>
              <a:t>vote, if needed, the amended constitution is presented </a:t>
            </a:r>
            <a:r>
              <a:rPr lang="en-US" sz="2000" dirty="0"/>
              <a:t>without change and ratified. </a:t>
            </a:r>
          </a:p>
          <a:p>
            <a:pPr>
              <a:lnSpc>
                <a:spcPct val="100000"/>
              </a:lnSpc>
            </a:pPr>
            <a:r>
              <a:rPr lang="en-US" sz="2000" dirty="0"/>
              <a:t>The </a:t>
            </a:r>
            <a:r>
              <a:rPr lang="en-US" sz="2000" dirty="0" smtClean="0"/>
              <a:t>happy </a:t>
            </a:r>
            <a:r>
              <a:rPr lang="en-US" sz="2000" dirty="0"/>
              <a:t>congregation </a:t>
            </a:r>
            <a:r>
              <a:rPr lang="en-US" sz="2000" dirty="0" smtClean="0"/>
              <a:t>has completed the process. </a:t>
            </a:r>
            <a:r>
              <a:rPr lang="en-US" sz="2000" dirty="0"/>
              <a:t>For some congregations, a constitutional amendment can be considered only at an annual meeting. </a:t>
            </a:r>
            <a:r>
              <a:rPr lang="en-US" sz="2000" dirty="0" smtClean="0"/>
              <a:t>Total </a:t>
            </a:r>
            <a:r>
              <a:rPr lang="en-US" sz="2000" dirty="0"/>
              <a:t>time to process the changes: </a:t>
            </a:r>
            <a:r>
              <a:rPr lang="en-US" sz="2000" dirty="0" smtClean="0"/>
              <a:t>two </a:t>
            </a:r>
            <a:r>
              <a:rPr lang="en-US" sz="2000" dirty="0"/>
              <a:t>years</a:t>
            </a:r>
            <a:r>
              <a:rPr lang="en-US" sz="2000" dirty="0" smtClean="0"/>
              <a:t>.</a:t>
            </a:r>
            <a:endParaRPr lang="en-US" sz="2000" dirty="0"/>
          </a:p>
        </p:txBody>
      </p:sp>
    </p:spTree>
    <p:extLst>
      <p:ext uri="{BB962C8B-B14F-4D97-AF65-F5344CB8AC3E}">
        <p14:creationId xmlns:p14="http://schemas.microsoft.com/office/powerpoint/2010/main" val="569457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3201"/>
            <a:ext cx="7886700" cy="539749"/>
          </a:xfrm>
        </p:spPr>
        <p:txBody>
          <a:bodyPr>
            <a:normAutofit fontScale="90000"/>
          </a:bodyPr>
          <a:lstStyle/>
          <a:p>
            <a:pPr algn="ctr"/>
            <a:r>
              <a:rPr lang="en-US" b="1" dirty="0" smtClean="0"/>
              <a:t>Constitution </a:t>
            </a:r>
            <a:r>
              <a:rPr lang="en-US" b="1" dirty="0"/>
              <a:t>Committee Checklist</a:t>
            </a:r>
          </a:p>
        </p:txBody>
      </p:sp>
      <p:sp>
        <p:nvSpPr>
          <p:cNvPr id="3" name="Content Placeholder 2"/>
          <p:cNvSpPr>
            <a:spLocks noGrp="1"/>
          </p:cNvSpPr>
          <p:nvPr>
            <p:ph idx="1"/>
          </p:nvPr>
        </p:nvSpPr>
        <p:spPr>
          <a:xfrm>
            <a:off x="628650" y="813816"/>
            <a:ext cx="7886700" cy="5910833"/>
          </a:xfrm>
        </p:spPr>
        <p:txBody>
          <a:bodyPr>
            <a:normAutofit/>
          </a:bodyPr>
          <a:lstStyle/>
          <a:p>
            <a:pPr marL="365760" indent="-365760">
              <a:buFont typeface="Wingdings" panose="05000000000000000000" pitchFamily="2" charset="2"/>
              <a:buChar char="q"/>
            </a:pPr>
            <a:r>
              <a:rPr lang="en-US" sz="2400" dirty="0" smtClean="0"/>
              <a:t>All required provisions </a:t>
            </a:r>
            <a:r>
              <a:rPr lang="en-US" sz="2400" dirty="0"/>
              <a:t>as </a:t>
            </a:r>
            <a:r>
              <a:rPr lang="en-US" sz="2400" dirty="0" smtClean="0"/>
              <a:t>of the time of the first vote have been included without any changes except where an option is given. The asterisk (*) is maintained throughout so all reading the document know the language is required.</a:t>
            </a:r>
          </a:p>
          <a:p>
            <a:pPr marL="365760" indent="-365760">
              <a:buFont typeface="Wingdings" panose="05000000000000000000" pitchFamily="2" charset="2"/>
              <a:buChar char="q"/>
            </a:pPr>
            <a:r>
              <a:rPr lang="en-US" sz="2400" dirty="0" smtClean="0"/>
              <a:t>The proper name of the Southwest</a:t>
            </a:r>
            <a:r>
              <a:rPr lang="en-US" sz="2400" u="sng" dirty="0" smtClean="0"/>
              <a:t>ern</a:t>
            </a:r>
            <a:r>
              <a:rPr lang="en-US" sz="2400" dirty="0" smtClean="0"/>
              <a:t> Minnesota Synod is used throughout the document.</a:t>
            </a:r>
          </a:p>
          <a:p>
            <a:pPr marL="365760" indent="-365760">
              <a:buFont typeface="Wingdings" panose="05000000000000000000" pitchFamily="2" charset="2"/>
              <a:buChar char="q"/>
            </a:pPr>
            <a:r>
              <a:rPr lang="en-US" sz="2400" dirty="0" smtClean="0"/>
              <a:t>All references to MODEL constitution have been replaced with our congregation’s name and location.</a:t>
            </a:r>
          </a:p>
          <a:p>
            <a:pPr marL="365760" indent="-365760">
              <a:buFont typeface="Wingdings" panose="05000000000000000000" pitchFamily="2" charset="2"/>
              <a:buChar char="q"/>
            </a:pPr>
            <a:r>
              <a:rPr lang="en-US" sz="2400" dirty="0" smtClean="0"/>
              <a:t>The council is consistently identified as Congregation Council. (“Church Council” refers to the council of the ELCA </a:t>
            </a:r>
            <a:r>
              <a:rPr lang="en-US" sz="2400" dirty="0" err="1" smtClean="0"/>
              <a:t>churchwide</a:t>
            </a:r>
            <a:r>
              <a:rPr lang="en-US" sz="2400" dirty="0" smtClean="0"/>
              <a:t> organization.)</a:t>
            </a:r>
            <a:endParaRPr lang="en-US" sz="2400" i="1" dirty="0" smtClean="0"/>
          </a:p>
          <a:p>
            <a:pPr marL="365760" indent="-365760">
              <a:buFont typeface="Wingdings" panose="05000000000000000000" pitchFamily="2" charset="2"/>
              <a:buChar char="q"/>
            </a:pPr>
            <a:r>
              <a:rPr lang="en-US" sz="2400" dirty="0" smtClean="0"/>
              <a:t>Numbering, even in non-mandatory provisions, is consistent with the model</a:t>
            </a:r>
            <a:r>
              <a:rPr lang="en-US" sz="2400" i="1" dirty="0" smtClean="0"/>
              <a:t>. </a:t>
            </a:r>
            <a:r>
              <a:rPr lang="en-US" sz="2400" dirty="0" smtClean="0"/>
              <a:t>Numbers omitted by design in the model haven’t been “fixed”, nor has there been any re-ordering of items. Any new chapters have been added after Chapter 20.</a:t>
            </a:r>
            <a:endParaRPr lang="en-US" sz="2400" i="1" dirty="0" smtClean="0"/>
          </a:p>
          <a:p>
            <a:pPr>
              <a:buFont typeface="Wingdings" panose="05000000000000000000" pitchFamily="2" charset="2"/>
              <a:buChar char="q"/>
            </a:pPr>
            <a:endParaRPr lang="en-US" dirty="0" smtClean="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2679370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072" y="932688"/>
            <a:ext cx="7991856" cy="5093208"/>
          </a:xfrm>
        </p:spPr>
        <p:txBody>
          <a:bodyPr>
            <a:normAutofit fontScale="92500" lnSpcReduction="10000"/>
          </a:bodyPr>
          <a:lstStyle/>
          <a:p>
            <a:pPr marL="365760" indent="-365760">
              <a:buFont typeface="Wingdings" panose="05000000000000000000" pitchFamily="2" charset="2"/>
              <a:buChar char="q"/>
            </a:pPr>
            <a:r>
              <a:rPr lang="en-US" sz="2400" dirty="0" smtClean="0"/>
              <a:t>Language has been selected and brackets removed wherever options have been [offered] [presented]. </a:t>
            </a:r>
            <a:endParaRPr lang="en-US" sz="2400" dirty="0"/>
          </a:p>
          <a:p>
            <a:pPr marL="365760" indent="-365760">
              <a:buFont typeface="Wingdings" panose="05000000000000000000" pitchFamily="2" charset="2"/>
              <a:buChar char="q"/>
            </a:pPr>
            <a:r>
              <a:rPr lang="en-US" sz="2400" dirty="0" smtClean="0"/>
              <a:t>All </a:t>
            </a:r>
            <a:r>
              <a:rPr lang="en-US" sz="2400" u="sng" dirty="0"/>
              <a:t>blanks</a:t>
            </a:r>
            <a:r>
              <a:rPr lang="en-US" sz="2400" dirty="0"/>
              <a:t> have been filled in with appropriate information</a:t>
            </a:r>
            <a:r>
              <a:rPr lang="en-US" sz="2400" dirty="0" smtClean="0"/>
              <a:t>.</a:t>
            </a:r>
          </a:p>
          <a:p>
            <a:pPr marL="365760" indent="-365760">
              <a:buFont typeface="Wingdings" panose="05000000000000000000" pitchFamily="2" charset="2"/>
              <a:buChar char="q"/>
            </a:pPr>
            <a:r>
              <a:rPr lang="en-US" sz="2400" dirty="0" smtClean="0"/>
              <a:t>Wherever the constitution makes reference to a bylaw, that bylaw has been appropriately written.</a:t>
            </a:r>
          </a:p>
          <a:p>
            <a:pPr marL="365760" indent="-365760">
              <a:buFont typeface="Wingdings" panose="05000000000000000000" pitchFamily="2" charset="2"/>
              <a:buChar char="q"/>
            </a:pPr>
            <a:r>
              <a:rPr lang="en-US" sz="2400" dirty="0" smtClean="0"/>
              <a:t>The quorum for congregation and council meetings has been clearly defined.</a:t>
            </a:r>
          </a:p>
          <a:p>
            <a:pPr marL="365760" indent="-365760">
              <a:buFont typeface="Wingdings" panose="05000000000000000000" pitchFamily="2" charset="2"/>
              <a:buChar char="q"/>
            </a:pPr>
            <a:r>
              <a:rPr lang="en-US" sz="2400" dirty="0" smtClean="0"/>
              <a:t> There are no inconsistencies with the congregation’s name in the Articles of Incorporation.</a:t>
            </a:r>
          </a:p>
          <a:p>
            <a:pPr marL="365760" indent="-365760">
              <a:buFont typeface="Wingdings" panose="05000000000000000000" pitchFamily="2" charset="2"/>
              <a:buChar char="q"/>
            </a:pPr>
            <a:r>
              <a:rPr lang="en-US" sz="2400" dirty="0" smtClean="0"/>
              <a:t>We have retained C12.05. in its entirety stating the congregation council is the board of…</a:t>
            </a:r>
          </a:p>
          <a:p>
            <a:pPr marL="365760" indent="-365760">
              <a:buFont typeface="Wingdings" panose="05000000000000000000" pitchFamily="2" charset="2"/>
              <a:buChar char="q"/>
            </a:pPr>
            <a:r>
              <a:rPr lang="en-US" sz="2400" dirty="0" smtClean="0"/>
              <a:t>We have included the codification explanation, page numbers, and dates of prior amendments.</a:t>
            </a:r>
          </a:p>
          <a:p>
            <a:pPr marL="365760" indent="-365760">
              <a:buFont typeface="Wingdings" panose="05000000000000000000" pitchFamily="2" charset="2"/>
              <a:buChar char="q"/>
            </a:pPr>
            <a:r>
              <a:rPr lang="en-US" sz="2400" dirty="0" smtClean="0"/>
              <a:t>Our Policies &amp; Procedures mentor knows the date we plan to have our congregation vote to adopt these amendments.</a:t>
            </a:r>
            <a:endParaRPr lang="en-US" sz="2400" dirty="0"/>
          </a:p>
          <a:p>
            <a:pPr marL="0" indent="0">
              <a:buNone/>
            </a:pPr>
            <a:endParaRPr lang="en-US" dirty="0"/>
          </a:p>
          <a:p>
            <a:pPr>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706159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2252"/>
            <a:ext cx="7886700" cy="644524"/>
          </a:xfrm>
        </p:spPr>
        <p:txBody>
          <a:bodyPr>
            <a:normAutofit fontScale="90000"/>
          </a:bodyPr>
          <a:lstStyle/>
          <a:p>
            <a:pPr algn="ctr"/>
            <a:r>
              <a:rPr lang="en-US" b="1" dirty="0" smtClean="0"/>
              <a:t>Formatting Suggestions</a:t>
            </a:r>
            <a:endParaRPr lang="en-US" b="1" dirty="0"/>
          </a:p>
        </p:txBody>
      </p:sp>
      <p:sp>
        <p:nvSpPr>
          <p:cNvPr id="3" name="Content Placeholder 2"/>
          <p:cNvSpPr>
            <a:spLocks noGrp="1"/>
          </p:cNvSpPr>
          <p:nvPr>
            <p:ph idx="1"/>
          </p:nvPr>
        </p:nvSpPr>
        <p:spPr>
          <a:xfrm>
            <a:off x="628650" y="1024128"/>
            <a:ext cx="7886700" cy="5522976"/>
          </a:xfrm>
        </p:spPr>
        <p:txBody>
          <a:bodyPr>
            <a:normAutofit fontScale="92500" lnSpcReduction="20000"/>
          </a:bodyPr>
          <a:lstStyle/>
          <a:p>
            <a:pPr>
              <a:lnSpc>
                <a:spcPct val="110000"/>
              </a:lnSpc>
            </a:pPr>
            <a:r>
              <a:rPr lang="en-US" sz="2600" dirty="0" smtClean="0"/>
              <a:t>Items in a series – proper protocol is to use numerals (1. 2. 3.) for items that can be separated from each other (such as a job description) and list items with letters (a. b. c.) for matters that should not be separated. </a:t>
            </a:r>
          </a:p>
          <a:p>
            <a:pPr>
              <a:lnSpc>
                <a:spcPct val="110000"/>
              </a:lnSpc>
            </a:pPr>
            <a:r>
              <a:rPr lang="en-US" sz="2600" dirty="0" smtClean="0"/>
              <a:t>The Southwestern Minnesota Synod suggests using </a:t>
            </a:r>
            <a:r>
              <a:rPr lang="en-US" sz="2600" b="1" dirty="0" smtClean="0"/>
              <a:t>bold print for constitutional items</a:t>
            </a:r>
            <a:r>
              <a:rPr lang="en-US" sz="2600" dirty="0" smtClean="0"/>
              <a:t>, light print for bylaws, and </a:t>
            </a:r>
            <a:r>
              <a:rPr lang="en-US" sz="2600" i="1" dirty="0" smtClean="0"/>
              <a:t>italics for continuing resolutions</a:t>
            </a:r>
            <a:r>
              <a:rPr lang="en-US" sz="2600" dirty="0" smtClean="0"/>
              <a:t>. An alternative might be regular print for constitutional items, italics for bylaws, and compressed (and/or smaller) print for continuing resolutions. It is also important to follow the codification suggestions given in the introduction to the model. Therefore, prefacing a bylaw item with “B” (B12.02.01.) is inconsistent with the model’s suggested C12.02.01. The “C” in the number stands for Congregation, not Constitution. Synod constitution items are prefaced with “S”.</a:t>
            </a:r>
          </a:p>
        </p:txBody>
      </p:sp>
    </p:spTree>
    <p:extLst>
      <p:ext uri="{BB962C8B-B14F-4D97-AF65-F5344CB8AC3E}">
        <p14:creationId xmlns:p14="http://schemas.microsoft.com/office/powerpoint/2010/main" val="3766157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Embodying Bylaws and </a:t>
            </a:r>
            <a:br>
              <a:rPr lang="en-US" b="1" dirty="0" smtClean="0"/>
            </a:br>
            <a:r>
              <a:rPr lang="en-US" b="1" dirty="0" smtClean="0"/>
              <a:t>Continuing Resolutions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Have you been a part of a meeting where a question was raised similar to, “How much did we decide the cemetery plats should be and when did we decide that?” Placing bylaws and continuing resolutions in the appropriate section in the constitution allows related documents to be seen together. </a:t>
            </a:r>
          </a:p>
          <a:p>
            <a:r>
              <a:rPr lang="en-US" dirty="0" smtClean="0"/>
              <a:t>It would be very helpful for the secretary to inventory any past council or congregation decisions that have ongoing effect and make them available to the committee working on the amendments for inclusion, preferably within the document rather than at the end. Adding these in the comprehensive index would make them accessible to everyone. </a:t>
            </a:r>
            <a:endParaRPr lang="en-US" dirty="0"/>
          </a:p>
        </p:txBody>
      </p:sp>
    </p:spTree>
    <p:extLst>
      <p:ext uri="{BB962C8B-B14F-4D97-AF65-F5344CB8AC3E}">
        <p14:creationId xmlns:p14="http://schemas.microsoft.com/office/powerpoint/2010/main" val="2920412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68146"/>
          </a:xfrm>
        </p:spPr>
        <p:txBody>
          <a:bodyPr>
            <a:normAutofit fontScale="90000"/>
          </a:bodyPr>
          <a:lstStyle/>
          <a:p>
            <a:pPr algn="ctr"/>
            <a:r>
              <a:rPr lang="en-US" b="1" dirty="0" smtClean="0"/>
              <a:t>Bylaws vs. Continuing Resolutions</a:t>
            </a:r>
            <a:endParaRPr lang="en-US" b="1" dirty="0"/>
          </a:p>
        </p:txBody>
      </p:sp>
      <p:sp>
        <p:nvSpPr>
          <p:cNvPr id="3" name="Content Placeholder 2"/>
          <p:cNvSpPr>
            <a:spLocks noGrp="1"/>
          </p:cNvSpPr>
          <p:nvPr>
            <p:ph idx="1"/>
          </p:nvPr>
        </p:nvSpPr>
        <p:spPr>
          <a:xfrm>
            <a:off x="628650" y="1179575"/>
            <a:ext cx="7886700" cy="4997387"/>
          </a:xfrm>
        </p:spPr>
        <p:txBody>
          <a:bodyPr>
            <a:normAutofit fontScale="92500" lnSpcReduction="10000"/>
          </a:bodyPr>
          <a:lstStyle/>
          <a:p>
            <a:r>
              <a:rPr lang="en-US" dirty="0" smtClean="0"/>
              <a:t>If a congregation passes a resolution relating to how ministry happens in that place, that is likely a continuing resolution. If the congregation wants to </a:t>
            </a:r>
            <a:r>
              <a:rPr lang="en-US" u="sng" dirty="0" smtClean="0"/>
              <a:t>retain</a:t>
            </a:r>
            <a:r>
              <a:rPr lang="en-US" dirty="0" smtClean="0"/>
              <a:t> any authority for changes in that resolution, it should be added as a bylaw. Otherwise, the congregation council has the authority to make changes in that continuing resolution with a 2/3 vote. </a:t>
            </a:r>
          </a:p>
          <a:p>
            <a:r>
              <a:rPr lang="en-US" b="1" dirty="0" smtClean="0"/>
              <a:t>Examples</a:t>
            </a:r>
            <a:r>
              <a:rPr lang="en-US" dirty="0" smtClean="0"/>
              <a:t> of continuing resolutions: Confirmation requirements; cemetery rules; committee, board, or team job descriptions; scholarship requirements; rules on how an endowment can be used; who is “active” and who is “inactive”; rules on terminating membership; facility use rules and costs; rules for weddings.</a:t>
            </a:r>
            <a:endParaRPr lang="en-US" dirty="0"/>
          </a:p>
        </p:txBody>
      </p:sp>
    </p:spTree>
    <p:extLst>
      <p:ext uri="{BB962C8B-B14F-4D97-AF65-F5344CB8AC3E}">
        <p14:creationId xmlns:p14="http://schemas.microsoft.com/office/powerpoint/2010/main" val="2515820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84632"/>
            <a:ext cx="7886700" cy="996695"/>
          </a:xfrm>
        </p:spPr>
        <p:txBody>
          <a:bodyPr>
            <a:normAutofit/>
          </a:bodyPr>
          <a:lstStyle/>
          <a:p>
            <a:pPr algn="ctr"/>
            <a:r>
              <a:rPr lang="en-US" b="1" dirty="0" smtClean="0"/>
              <a:t>Helpful </a:t>
            </a:r>
            <a:r>
              <a:rPr lang="en-US" b="1" dirty="0"/>
              <a:t>Hygiene </a:t>
            </a:r>
            <a:r>
              <a:rPr lang="en-US" b="1" dirty="0" smtClean="0"/>
              <a:t>Tasks</a:t>
            </a:r>
            <a:br>
              <a:rPr lang="en-US" b="1" dirty="0" smtClean="0"/>
            </a:br>
            <a:r>
              <a:rPr lang="en-US" sz="2000" b="1" dirty="0" smtClean="0"/>
              <a:t>(requiring </a:t>
            </a:r>
            <a:r>
              <a:rPr lang="en-US" sz="2000" b="1" dirty="0"/>
              <a:t>no approval)</a:t>
            </a:r>
            <a:endParaRPr lang="en-US" b="1" dirty="0"/>
          </a:p>
        </p:txBody>
      </p:sp>
      <p:sp>
        <p:nvSpPr>
          <p:cNvPr id="5" name="TextBox 4"/>
          <p:cNvSpPr txBox="1"/>
          <p:nvPr/>
        </p:nvSpPr>
        <p:spPr>
          <a:xfrm>
            <a:off x="416459" y="1584356"/>
            <a:ext cx="8383509" cy="4493538"/>
          </a:xfrm>
          <a:prstGeom prst="rect">
            <a:avLst/>
          </a:prstGeom>
          <a:noFill/>
        </p:spPr>
        <p:txBody>
          <a:bodyPr wrap="square" rtlCol="0">
            <a:spAutoFit/>
          </a:bodyPr>
          <a:lstStyle/>
          <a:p>
            <a:pPr marL="342900" indent="-342900">
              <a:buFont typeface="+mj-lt"/>
              <a:buAutoNum type="arabicPeriod"/>
            </a:pPr>
            <a:r>
              <a:rPr lang="en-US" sz="2600" dirty="0"/>
              <a:t>On page </a:t>
            </a:r>
            <a:r>
              <a:rPr lang="en-US" sz="2600" dirty="0" smtClean="0"/>
              <a:t>1, include </a:t>
            </a:r>
            <a:r>
              <a:rPr lang="en-US" sz="2600" b="1" dirty="0" smtClean="0"/>
              <a:t>name </a:t>
            </a:r>
            <a:r>
              <a:rPr lang="en-US" sz="2600" b="1" dirty="0"/>
              <a:t>of the </a:t>
            </a:r>
            <a:r>
              <a:rPr lang="en-US" sz="2600" b="1" dirty="0" smtClean="0"/>
              <a:t>congregation</a:t>
            </a:r>
            <a:r>
              <a:rPr lang="en-US" sz="2600" dirty="0" smtClean="0"/>
              <a:t>, city </a:t>
            </a:r>
            <a:r>
              <a:rPr lang="en-US" sz="2600" dirty="0"/>
              <a:t>and state, </a:t>
            </a:r>
            <a:r>
              <a:rPr lang="en-US" sz="2600" dirty="0" smtClean="0"/>
              <a:t>and the </a:t>
            </a:r>
            <a:r>
              <a:rPr lang="en-US" sz="2600" dirty="0"/>
              <a:t>date of the latest revision so you can see that you are looking at the most current version</a:t>
            </a:r>
            <a:r>
              <a:rPr lang="en-US" sz="2600" dirty="0" smtClean="0"/>
              <a:t>.</a:t>
            </a:r>
            <a:endParaRPr lang="en-US" sz="2600" dirty="0"/>
          </a:p>
          <a:p>
            <a:pPr marL="342900" indent="-342900">
              <a:buFont typeface="+mj-lt"/>
              <a:buAutoNum type="arabicPeriod"/>
            </a:pPr>
            <a:r>
              <a:rPr lang="en-US" sz="2600" dirty="0"/>
              <a:t>On page 2 – place a </a:t>
            </a:r>
            <a:r>
              <a:rPr lang="en-US" sz="2600" b="1" dirty="0"/>
              <a:t>table of contents </a:t>
            </a:r>
            <a:r>
              <a:rPr lang="en-US" sz="2600" dirty="0"/>
              <a:t>with the chapter headings as the main level and bylaws and continuing resolutions (if incorporated) as </a:t>
            </a:r>
            <a:r>
              <a:rPr lang="en-US" sz="2600" dirty="0" smtClean="0"/>
              <a:t>sub-levels</a:t>
            </a:r>
            <a:r>
              <a:rPr lang="en-US" sz="2600" dirty="0"/>
              <a:t>. </a:t>
            </a:r>
          </a:p>
          <a:p>
            <a:pPr marL="342900" indent="-342900">
              <a:buFont typeface="+mj-lt"/>
              <a:buAutoNum type="arabicPeriod"/>
            </a:pPr>
            <a:r>
              <a:rPr lang="en-US" sz="2600" dirty="0" smtClean="0"/>
              <a:t>Add a </a:t>
            </a:r>
            <a:r>
              <a:rPr lang="en-US" sz="2600" b="1" dirty="0"/>
              <a:t>c</a:t>
            </a:r>
            <a:r>
              <a:rPr lang="en-US" sz="2600" b="1" dirty="0" smtClean="0"/>
              <a:t>odification</a:t>
            </a:r>
            <a:r>
              <a:rPr lang="en-US" sz="2600" dirty="0" smtClean="0"/>
              <a:t> </a:t>
            </a:r>
            <a:r>
              <a:rPr lang="en-US" sz="2600" dirty="0"/>
              <a:t>explanation (see the model constitution</a:t>
            </a:r>
            <a:r>
              <a:rPr lang="en-US" sz="2600" dirty="0" smtClean="0"/>
              <a:t>).</a:t>
            </a:r>
            <a:endParaRPr lang="en-US" sz="2600" dirty="0"/>
          </a:p>
          <a:p>
            <a:pPr marL="342900" indent="-342900">
              <a:buFont typeface="+mj-lt"/>
              <a:buAutoNum type="arabicPeriod"/>
            </a:pPr>
            <a:r>
              <a:rPr lang="en-US" sz="2600" dirty="0" smtClean="0"/>
              <a:t>Include a list </a:t>
            </a:r>
            <a:r>
              <a:rPr lang="en-US" sz="2600" dirty="0"/>
              <a:t>of </a:t>
            </a:r>
            <a:r>
              <a:rPr lang="en-US" sz="2600" b="1" dirty="0"/>
              <a:t>dates the constitution has been amended </a:t>
            </a:r>
            <a:r>
              <a:rPr lang="en-US" sz="2600" dirty="0"/>
              <a:t>by the congregation and approved by the synod at the end of the </a:t>
            </a:r>
            <a:r>
              <a:rPr lang="en-US" sz="2600" dirty="0" smtClean="0"/>
              <a:t>constitution.</a:t>
            </a:r>
            <a:endParaRPr lang="en-US" sz="2600" dirty="0"/>
          </a:p>
        </p:txBody>
      </p:sp>
    </p:spTree>
    <p:extLst>
      <p:ext uri="{BB962C8B-B14F-4D97-AF65-F5344CB8AC3E}">
        <p14:creationId xmlns:p14="http://schemas.microsoft.com/office/powerpoint/2010/main" val="3753689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87374"/>
          </a:xfrm>
        </p:spPr>
        <p:txBody>
          <a:bodyPr>
            <a:noAutofit/>
          </a:bodyPr>
          <a:lstStyle/>
          <a:p>
            <a:pPr algn="ctr"/>
            <a:r>
              <a:rPr lang="en-US" b="1" dirty="0"/>
              <a:t>Governing Documents</a:t>
            </a:r>
          </a:p>
        </p:txBody>
      </p:sp>
      <p:sp>
        <p:nvSpPr>
          <p:cNvPr id="3" name="Content Placeholder 2"/>
          <p:cNvSpPr>
            <a:spLocks noGrp="1"/>
          </p:cNvSpPr>
          <p:nvPr>
            <p:ph idx="1"/>
          </p:nvPr>
        </p:nvSpPr>
        <p:spPr>
          <a:xfrm>
            <a:off x="628650" y="1076325"/>
            <a:ext cx="7886700" cy="5334000"/>
          </a:xfrm>
        </p:spPr>
        <p:txBody>
          <a:bodyPr>
            <a:normAutofit lnSpcReduction="10000"/>
          </a:bodyPr>
          <a:lstStyle/>
          <a:p>
            <a:pPr marL="514350" indent="-514350">
              <a:buAutoNum type="arabicPeriod"/>
            </a:pPr>
            <a:r>
              <a:rPr lang="en-US" b="1" dirty="0"/>
              <a:t>Articles of </a:t>
            </a:r>
            <a:r>
              <a:rPr lang="en-US" b="1" dirty="0" smtClean="0"/>
              <a:t>Incorporation</a:t>
            </a:r>
            <a:r>
              <a:rPr lang="en-US" dirty="0" smtClean="0"/>
              <a:t> – a document </a:t>
            </a:r>
            <a:r>
              <a:rPr lang="en-US" dirty="0"/>
              <a:t>given to state when organization started for tax exempt status. Older </a:t>
            </a:r>
            <a:r>
              <a:rPr lang="en-US" dirty="0" smtClean="0"/>
              <a:t>congregations were incorporated under MN </a:t>
            </a:r>
            <a:r>
              <a:rPr lang="en-US" dirty="0"/>
              <a:t>Statute §315; </a:t>
            </a:r>
            <a:r>
              <a:rPr lang="en-US" dirty="0" smtClean="0"/>
              <a:t>more recent congregations under </a:t>
            </a:r>
            <a:r>
              <a:rPr lang="en-US" dirty="0"/>
              <a:t>MN Statute </a:t>
            </a:r>
            <a:r>
              <a:rPr lang="en-US" dirty="0" smtClean="0"/>
              <a:t>§317A</a:t>
            </a:r>
            <a:endParaRPr lang="en-US" dirty="0"/>
          </a:p>
          <a:p>
            <a:pPr marL="514350" indent="-514350">
              <a:buFont typeface="+mj-lt"/>
              <a:buAutoNum type="arabicPeriod" startAt="2"/>
            </a:pPr>
            <a:r>
              <a:rPr lang="en-US" b="1" dirty="0"/>
              <a:t>Constitution</a:t>
            </a:r>
            <a:r>
              <a:rPr lang="en-US" dirty="0"/>
              <a:t> – </a:t>
            </a:r>
            <a:r>
              <a:rPr lang="en-US" dirty="0" smtClean="0"/>
              <a:t>normally based </a:t>
            </a:r>
            <a:r>
              <a:rPr lang="en-US" dirty="0"/>
              <a:t>on the </a:t>
            </a:r>
            <a:r>
              <a:rPr lang="en-US" i="1" dirty="0"/>
              <a:t>ELCA Model Constitution for Congregations </a:t>
            </a:r>
            <a:r>
              <a:rPr lang="en-US" dirty="0" smtClean="0"/>
              <a:t>– fundamentals that are more difficult to change</a:t>
            </a:r>
            <a:endParaRPr lang="en-US" dirty="0"/>
          </a:p>
          <a:p>
            <a:pPr marL="514350" indent="-514350">
              <a:buFont typeface="+mj-lt"/>
              <a:buAutoNum type="arabicPeriod" startAt="2"/>
            </a:pPr>
            <a:r>
              <a:rPr lang="en-US" b="1" dirty="0"/>
              <a:t>Bylaws </a:t>
            </a:r>
            <a:r>
              <a:rPr lang="en-US" dirty="0" smtClean="0"/>
              <a:t>– </a:t>
            </a:r>
            <a:r>
              <a:rPr lang="en-US" dirty="0"/>
              <a:t>rules that define how the church works that </a:t>
            </a:r>
            <a:r>
              <a:rPr lang="en-US" dirty="0" smtClean="0"/>
              <a:t>can be changed only by the congregation – </a:t>
            </a:r>
            <a:r>
              <a:rPr lang="en-US" dirty="0"/>
              <a:t>easier to change than a constitution</a:t>
            </a:r>
          </a:p>
          <a:p>
            <a:pPr marL="514350" indent="-514350">
              <a:buFont typeface="+mj-lt"/>
              <a:buAutoNum type="arabicPeriod" startAt="2"/>
            </a:pPr>
            <a:r>
              <a:rPr lang="en-US" b="1" dirty="0"/>
              <a:t>Continuing resolutions </a:t>
            </a:r>
            <a:r>
              <a:rPr lang="en-US" dirty="0"/>
              <a:t>– policies that could easily </a:t>
            </a:r>
            <a:r>
              <a:rPr lang="en-US" dirty="0" smtClean="0"/>
              <a:t>change – can also be modified by congregation council (2/3 vote)</a:t>
            </a:r>
            <a:endParaRPr lang="en-US" dirty="0"/>
          </a:p>
        </p:txBody>
      </p:sp>
    </p:spTree>
    <p:extLst>
      <p:ext uri="{BB962C8B-B14F-4D97-AF65-F5344CB8AC3E}">
        <p14:creationId xmlns:p14="http://schemas.microsoft.com/office/powerpoint/2010/main" val="3123845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30588"/>
            <a:ext cx="7886700" cy="1325563"/>
          </a:xfrm>
        </p:spPr>
        <p:txBody>
          <a:bodyPr/>
          <a:lstStyle/>
          <a:p>
            <a:pPr algn="ctr"/>
            <a:r>
              <a:rPr lang="en-US" b="1" dirty="0"/>
              <a:t>Why do we </a:t>
            </a:r>
            <a:r>
              <a:rPr lang="en-US" b="1" dirty="0" smtClean="0"/>
              <a:t>need</a:t>
            </a:r>
            <a:br>
              <a:rPr lang="en-US" b="1" dirty="0" smtClean="0"/>
            </a:br>
            <a:r>
              <a:rPr lang="en-US" b="1" dirty="0" smtClean="0"/>
              <a:t>governing </a:t>
            </a:r>
            <a:r>
              <a:rPr lang="en-US" b="1" dirty="0"/>
              <a:t>documents? </a:t>
            </a:r>
          </a:p>
        </p:txBody>
      </p:sp>
      <p:sp>
        <p:nvSpPr>
          <p:cNvPr id="3" name="Content Placeholder 2"/>
          <p:cNvSpPr>
            <a:spLocks noGrp="1"/>
          </p:cNvSpPr>
          <p:nvPr>
            <p:ph idx="1"/>
          </p:nvPr>
        </p:nvSpPr>
        <p:spPr>
          <a:xfrm>
            <a:off x="628650" y="2290353"/>
            <a:ext cx="7886700" cy="3886609"/>
          </a:xfrm>
        </p:spPr>
        <p:txBody>
          <a:bodyPr/>
          <a:lstStyle/>
          <a:p>
            <a:r>
              <a:rPr lang="en-US" dirty="0"/>
              <a:t>Like an operating manual for the church</a:t>
            </a:r>
          </a:p>
          <a:p>
            <a:r>
              <a:rPr lang="en-US" dirty="0"/>
              <a:t>Encapsulates the fundamental beliefs of the church</a:t>
            </a:r>
          </a:p>
          <a:p>
            <a:r>
              <a:rPr lang="en-US" dirty="0"/>
              <a:t>Unites us with other congregations of the ELCA</a:t>
            </a:r>
          </a:p>
          <a:p>
            <a:r>
              <a:rPr lang="en-US" dirty="0"/>
              <a:t>Provides the </a:t>
            </a:r>
            <a:r>
              <a:rPr lang="en-US" dirty="0" smtClean="0"/>
              <a:t>guidelines, boundaries, and protections for effective ministry</a:t>
            </a:r>
            <a:endParaRPr lang="en-US" dirty="0"/>
          </a:p>
          <a:p>
            <a:r>
              <a:rPr lang="en-US" dirty="0"/>
              <a:t>Most important when ministry is </a:t>
            </a:r>
            <a:r>
              <a:rPr lang="en-US" dirty="0" smtClean="0"/>
              <a:t>broken </a:t>
            </a:r>
            <a:r>
              <a:rPr lang="en-US" dirty="0"/>
              <a:t>or when there are challenges to our faith and practice</a:t>
            </a:r>
          </a:p>
        </p:txBody>
      </p:sp>
    </p:spTree>
    <p:extLst>
      <p:ext uri="{BB962C8B-B14F-4D97-AF65-F5344CB8AC3E}">
        <p14:creationId xmlns:p14="http://schemas.microsoft.com/office/powerpoint/2010/main" val="3926096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22514"/>
            <a:ext cx="7886700" cy="646340"/>
          </a:xfrm>
        </p:spPr>
        <p:txBody>
          <a:bodyPr>
            <a:normAutofit fontScale="90000"/>
          </a:bodyPr>
          <a:lstStyle/>
          <a:p>
            <a:pPr algn="ctr"/>
            <a:r>
              <a:rPr lang="en-US" b="1" dirty="0" smtClean="0"/>
              <a:t>Getting </a:t>
            </a:r>
            <a:r>
              <a:rPr lang="en-US" b="1" dirty="0"/>
              <a:t>Started</a:t>
            </a:r>
          </a:p>
        </p:txBody>
      </p:sp>
      <p:sp>
        <p:nvSpPr>
          <p:cNvPr id="3" name="Content Placeholder 2"/>
          <p:cNvSpPr>
            <a:spLocks noGrp="1"/>
          </p:cNvSpPr>
          <p:nvPr>
            <p:ph idx="1"/>
          </p:nvPr>
        </p:nvSpPr>
        <p:spPr>
          <a:xfrm>
            <a:off x="438150" y="1332411"/>
            <a:ext cx="8324850" cy="5188404"/>
          </a:xfrm>
        </p:spPr>
        <p:txBody>
          <a:bodyPr>
            <a:normAutofit fontScale="77500" lnSpcReduction="20000"/>
          </a:bodyPr>
          <a:lstStyle/>
          <a:p>
            <a:pPr marL="514350" indent="-514350" eaLnBrk="0" fontAlgn="base" hangingPunct="0">
              <a:lnSpc>
                <a:spcPct val="120000"/>
              </a:lnSpc>
              <a:spcBef>
                <a:spcPts val="600"/>
              </a:spcBef>
              <a:buAutoNum type="arabicPeriod"/>
            </a:pPr>
            <a:r>
              <a:rPr lang="en-US" dirty="0"/>
              <a:t>Identify when your church constitution was last </a:t>
            </a:r>
            <a:r>
              <a:rPr lang="en-US" dirty="0" smtClean="0"/>
              <a:t>changed.</a:t>
            </a:r>
            <a:endParaRPr lang="en-US" dirty="0"/>
          </a:p>
          <a:p>
            <a:pPr marL="514350" indent="-514350" eaLnBrk="0" fontAlgn="base" hangingPunct="0">
              <a:lnSpc>
                <a:spcPct val="120000"/>
              </a:lnSpc>
              <a:spcBef>
                <a:spcPts val="600"/>
              </a:spcBef>
              <a:buAutoNum type="arabicPeriod"/>
            </a:pPr>
            <a:r>
              <a:rPr lang="en-US" dirty="0"/>
              <a:t>If pre-1991, you will likely need two meetings to bring about the changes. Pay attention to what your current constitution says about </a:t>
            </a:r>
            <a:r>
              <a:rPr lang="en-US" dirty="0" smtClean="0"/>
              <a:t>amendments.</a:t>
            </a:r>
            <a:endParaRPr lang="en-US" i="1" dirty="0"/>
          </a:p>
          <a:p>
            <a:pPr marL="514350" indent="-514350" eaLnBrk="0" fontAlgn="base" hangingPunct="0">
              <a:lnSpc>
                <a:spcPct val="120000"/>
              </a:lnSpc>
              <a:spcBef>
                <a:spcPts val="600"/>
              </a:spcBef>
              <a:buFont typeface="Arial" panose="020B0604020202020204" pitchFamily="34" charset="0"/>
              <a:buAutoNum type="arabicPeriod"/>
            </a:pPr>
            <a:r>
              <a:rPr lang="en-US" dirty="0" smtClean="0"/>
              <a:t>If post-1991, you likely have a simplified and expedited process to amend </a:t>
            </a:r>
            <a:r>
              <a:rPr lang="en-US" dirty="0"/>
              <a:t>required (marked with </a:t>
            </a:r>
            <a:r>
              <a:rPr lang="en-US" dirty="0" smtClean="0"/>
              <a:t>an asterisk [*]) </a:t>
            </a:r>
            <a:r>
              <a:rPr lang="en-US" dirty="0"/>
              <a:t>and suggested </a:t>
            </a:r>
            <a:r>
              <a:rPr lang="en-US" dirty="0" smtClean="0"/>
              <a:t>provisions.</a:t>
            </a:r>
            <a:endParaRPr lang="en-US" dirty="0"/>
          </a:p>
          <a:p>
            <a:pPr marL="514350" indent="-514350" eaLnBrk="0" fontAlgn="base" hangingPunct="0">
              <a:lnSpc>
                <a:spcPct val="120000"/>
              </a:lnSpc>
              <a:spcBef>
                <a:spcPts val="600"/>
              </a:spcBef>
              <a:buAutoNum type="arabicPeriod"/>
            </a:pPr>
            <a:r>
              <a:rPr lang="en-US" dirty="0" smtClean="0"/>
              <a:t>Download </a:t>
            </a:r>
            <a:r>
              <a:rPr lang="en-US" dirty="0"/>
              <a:t>from </a:t>
            </a:r>
            <a:r>
              <a:rPr lang="en-US" dirty="0">
                <a:hlinkClick r:id="rId3"/>
              </a:rPr>
              <a:t>www.elca.org</a:t>
            </a:r>
            <a:r>
              <a:rPr lang="en-US" dirty="0"/>
              <a:t> </a:t>
            </a:r>
            <a:r>
              <a:rPr lang="en-US" dirty="0" smtClean="0"/>
              <a:t>resources:</a:t>
            </a:r>
          </a:p>
          <a:p>
            <a:pPr marL="971550" lvl="1" indent="-514350" eaLnBrk="0" fontAlgn="base" hangingPunct="0">
              <a:lnSpc>
                <a:spcPct val="120000"/>
              </a:lnSpc>
              <a:spcBef>
                <a:spcPts val="0"/>
              </a:spcBef>
              <a:buFont typeface="+mj-lt"/>
              <a:buAutoNum type="alphaLcPeriod"/>
            </a:pPr>
            <a:r>
              <a:rPr lang="en-US" dirty="0"/>
              <a:t>L</a:t>
            </a:r>
            <a:r>
              <a:rPr lang="en-US" dirty="0" smtClean="0"/>
              <a:t>atest</a:t>
            </a:r>
            <a:r>
              <a:rPr lang="en-US" i="1" dirty="0" smtClean="0"/>
              <a:t> </a:t>
            </a:r>
            <a:r>
              <a:rPr lang="en-US" dirty="0" smtClean="0"/>
              <a:t>Model Constitution for Congregations</a:t>
            </a:r>
            <a:endParaRPr lang="en-US" dirty="0"/>
          </a:p>
          <a:p>
            <a:pPr marL="971550" lvl="1" indent="-514350" eaLnBrk="0" fontAlgn="base" hangingPunct="0">
              <a:lnSpc>
                <a:spcPct val="120000"/>
              </a:lnSpc>
              <a:spcBef>
                <a:spcPts val="0"/>
              </a:spcBef>
              <a:buFont typeface="+mj-lt"/>
              <a:buAutoNum type="alphaLcPeriod"/>
            </a:pPr>
            <a:r>
              <a:rPr lang="en-US" dirty="0" smtClean="0"/>
              <a:t>Latest amendments to the Model Constitution for Congregations</a:t>
            </a:r>
          </a:p>
          <a:p>
            <a:pPr marL="971550" lvl="1" indent="-514350" eaLnBrk="0" fontAlgn="base" hangingPunct="0">
              <a:lnSpc>
                <a:spcPct val="120000"/>
              </a:lnSpc>
              <a:spcBef>
                <a:spcPts val="0"/>
              </a:spcBef>
              <a:buFont typeface="+mj-lt"/>
              <a:buAutoNum type="alphaLcPeriod"/>
            </a:pPr>
            <a:r>
              <a:rPr lang="en-US" dirty="0" smtClean="0"/>
              <a:t>Guide for Use of the Model Constitution for Congregations</a:t>
            </a:r>
          </a:p>
          <a:p>
            <a:pPr marL="514350" indent="-514350" eaLnBrk="0" fontAlgn="base" hangingPunct="0">
              <a:lnSpc>
                <a:spcPct val="120000"/>
              </a:lnSpc>
              <a:spcBef>
                <a:spcPts val="600"/>
              </a:spcBef>
              <a:buAutoNum type="arabicPeriod"/>
            </a:pPr>
            <a:r>
              <a:rPr lang="en-US" dirty="0" smtClean="0"/>
              <a:t>Send the “Request for Assistance to Update Our Constitution” form to the synod office. A mentor will be assigned to work with you.</a:t>
            </a:r>
            <a:endParaRPr lang="en-US" dirty="0"/>
          </a:p>
        </p:txBody>
      </p:sp>
    </p:spTree>
    <p:extLst>
      <p:ext uri="{BB962C8B-B14F-4D97-AF65-F5344CB8AC3E}">
        <p14:creationId xmlns:p14="http://schemas.microsoft.com/office/powerpoint/2010/main" val="1856233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7"/>
            <a:ext cx="9143999" cy="721290"/>
          </a:xfrm>
        </p:spPr>
        <p:txBody>
          <a:bodyPr>
            <a:noAutofit/>
          </a:bodyPr>
          <a:lstStyle/>
          <a:p>
            <a:pPr algn="ctr"/>
            <a:r>
              <a:rPr lang="en-US" sz="4200" b="1" dirty="0"/>
              <a:t>What </a:t>
            </a:r>
            <a:r>
              <a:rPr lang="en-US" sz="4200" b="1" dirty="0" smtClean="0"/>
              <a:t>are required/suggested provisions?</a:t>
            </a:r>
            <a:endParaRPr lang="en-US" sz="4200" b="1" dirty="0"/>
          </a:p>
        </p:txBody>
      </p:sp>
      <p:sp>
        <p:nvSpPr>
          <p:cNvPr id="3" name="Content Placeholder 2"/>
          <p:cNvSpPr>
            <a:spLocks noGrp="1"/>
          </p:cNvSpPr>
          <p:nvPr>
            <p:ph idx="1"/>
          </p:nvPr>
        </p:nvSpPr>
        <p:spPr>
          <a:xfrm>
            <a:off x="371191" y="1289303"/>
            <a:ext cx="8437831" cy="5265405"/>
          </a:xfrm>
        </p:spPr>
        <p:txBody>
          <a:bodyPr>
            <a:noAutofit/>
          </a:bodyPr>
          <a:lstStyle/>
          <a:p>
            <a:pPr>
              <a:lnSpc>
                <a:spcPct val="100000"/>
              </a:lnSpc>
            </a:pPr>
            <a:r>
              <a:rPr lang="en-US" sz="2100" dirty="0"/>
              <a:t>Level 1 – </a:t>
            </a:r>
            <a:r>
              <a:rPr lang="en-US" sz="2100" dirty="0" smtClean="0"/>
              <a:t>super mandatory </a:t>
            </a:r>
            <a:r>
              <a:rPr lang="en-US" sz="2100" dirty="0"/>
              <a:t>– </a:t>
            </a:r>
            <a:r>
              <a:rPr lang="en-US" sz="2100" dirty="0" smtClean="0"/>
              <a:t>apply </a:t>
            </a:r>
            <a:r>
              <a:rPr lang="en-US" sz="2100" dirty="0"/>
              <a:t>whether the ELCA congregation has them in the constitution or not – </a:t>
            </a:r>
            <a:r>
              <a:rPr lang="en-US" sz="2100" dirty="0" smtClean="0"/>
              <a:t>no </a:t>
            </a:r>
            <a:r>
              <a:rPr lang="en-US" sz="2100" dirty="0"/>
              <a:t>exemption. In </a:t>
            </a:r>
            <a:r>
              <a:rPr lang="en-US" sz="2100" dirty="0" smtClean="0"/>
              <a:t>the ELCA </a:t>
            </a:r>
            <a:r>
              <a:rPr lang="en-US" sz="2100" dirty="0"/>
              <a:t>constitution they are:</a:t>
            </a:r>
            <a:endParaRPr lang="en-US" sz="2100" b="1" dirty="0"/>
          </a:p>
          <a:p>
            <a:pPr marL="576263" indent="-268288">
              <a:lnSpc>
                <a:spcPct val="100000"/>
              </a:lnSpc>
            </a:pPr>
            <a:r>
              <a:rPr lang="en-US" sz="2100" dirty="0" smtClean="0"/>
              <a:t>9.21. </a:t>
            </a:r>
            <a:r>
              <a:rPr lang="en-US" sz="2100" dirty="0"/>
              <a:t>- </a:t>
            </a:r>
            <a:r>
              <a:rPr lang="en-US" sz="2100" dirty="0" smtClean="0"/>
              <a:t>recognition </a:t>
            </a:r>
            <a:r>
              <a:rPr lang="en-US" sz="2100" dirty="0"/>
              <a:t>and </a:t>
            </a:r>
            <a:r>
              <a:rPr lang="en-US" sz="2100" dirty="0" smtClean="0"/>
              <a:t>reception </a:t>
            </a:r>
            <a:r>
              <a:rPr lang="en-US" sz="2100" dirty="0"/>
              <a:t>of </a:t>
            </a:r>
            <a:r>
              <a:rPr lang="en-US" sz="2100" dirty="0" smtClean="0"/>
              <a:t>congregations</a:t>
            </a:r>
            <a:endParaRPr lang="en-US" sz="2100" dirty="0"/>
          </a:p>
          <a:p>
            <a:pPr marL="576263" indent="-268288">
              <a:lnSpc>
                <a:spcPct val="100000"/>
              </a:lnSpc>
              <a:spcBef>
                <a:spcPts val="0"/>
              </a:spcBef>
            </a:pPr>
            <a:r>
              <a:rPr lang="en-US" sz="2100" dirty="0" smtClean="0"/>
              <a:t>9.62. </a:t>
            </a:r>
            <a:r>
              <a:rPr lang="en-US" sz="2100" dirty="0"/>
              <a:t>- process for termination of a congregation’s relationship with this church</a:t>
            </a:r>
          </a:p>
          <a:p>
            <a:pPr marL="576263" indent="-268288">
              <a:lnSpc>
                <a:spcPct val="100000"/>
              </a:lnSpc>
              <a:spcBef>
                <a:spcPts val="0"/>
              </a:spcBef>
            </a:pPr>
            <a:r>
              <a:rPr lang="en-US" sz="2100" dirty="0" smtClean="0"/>
              <a:t>7.46</a:t>
            </a:r>
            <a:r>
              <a:rPr lang="en-US" sz="2100" dirty="0"/>
              <a:t>. - </a:t>
            </a:r>
            <a:r>
              <a:rPr lang="en-US" sz="2100" dirty="0" smtClean="0"/>
              <a:t>calling </a:t>
            </a:r>
            <a:r>
              <a:rPr lang="en-US" sz="2100" dirty="0"/>
              <a:t>of a pastor and the termination of such a call</a:t>
            </a:r>
          </a:p>
          <a:p>
            <a:pPr>
              <a:lnSpc>
                <a:spcPct val="100000"/>
              </a:lnSpc>
            </a:pPr>
            <a:r>
              <a:rPr lang="en-US" sz="2100" dirty="0"/>
              <a:t>Level 2 – mandatory – exemptions may be made </a:t>
            </a:r>
            <a:r>
              <a:rPr lang="en-US" sz="2100" dirty="0" smtClean="0"/>
              <a:t>rarely “for </a:t>
            </a:r>
            <a:r>
              <a:rPr lang="en-US" sz="2100" dirty="0"/>
              <a:t>good </a:t>
            </a:r>
            <a:r>
              <a:rPr lang="en-US" sz="2100" dirty="0" smtClean="0"/>
              <a:t>cause,” allowing certain sections of an existing document to be “grandfathered in.” In most cases, items marked </a:t>
            </a:r>
            <a:r>
              <a:rPr lang="en-US" sz="2100" dirty="0"/>
              <a:t>with </a:t>
            </a:r>
            <a:r>
              <a:rPr lang="en-US" sz="2100" dirty="0" smtClean="0"/>
              <a:t>an asterisk (*) cannot be changed and must be incorporated into any constitution being amended. </a:t>
            </a:r>
            <a:endParaRPr lang="en-US" sz="2100" b="1" dirty="0"/>
          </a:p>
          <a:p>
            <a:pPr>
              <a:lnSpc>
                <a:spcPct val="100000"/>
              </a:lnSpc>
            </a:pPr>
            <a:r>
              <a:rPr lang="en-US" sz="2100" dirty="0"/>
              <a:t>Level 3 </a:t>
            </a:r>
            <a:r>
              <a:rPr lang="en-US" sz="2100" dirty="0" smtClean="0"/>
              <a:t>– suggested </a:t>
            </a:r>
            <a:r>
              <a:rPr lang="en-US" sz="2100" dirty="0"/>
              <a:t>by the </a:t>
            </a:r>
            <a:r>
              <a:rPr lang="en-US" sz="2100" dirty="0" smtClean="0"/>
              <a:t>model – may be changed, taking </a:t>
            </a:r>
            <a:r>
              <a:rPr lang="en-US" sz="2100" dirty="0"/>
              <a:t>local situations into </a:t>
            </a:r>
            <a:r>
              <a:rPr lang="en-US" sz="2100" dirty="0" smtClean="0"/>
              <a:t>consideration. These items do not have an asterisk, but that does not mean the item can be deleted.</a:t>
            </a:r>
            <a:endParaRPr lang="en-US" sz="2100" dirty="0"/>
          </a:p>
        </p:txBody>
      </p:sp>
    </p:spTree>
    <p:extLst>
      <p:ext uri="{BB962C8B-B14F-4D97-AF65-F5344CB8AC3E}">
        <p14:creationId xmlns:p14="http://schemas.microsoft.com/office/powerpoint/2010/main" val="2482448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5487"/>
            <a:ext cx="7886700" cy="1005841"/>
          </a:xfrm>
        </p:spPr>
        <p:txBody>
          <a:bodyPr/>
          <a:lstStyle/>
          <a:p>
            <a:pPr algn="ctr"/>
            <a:r>
              <a:rPr lang="en-US" b="1" dirty="0"/>
              <a:t>Consider Your Options</a:t>
            </a:r>
          </a:p>
        </p:txBody>
      </p:sp>
      <p:sp>
        <p:nvSpPr>
          <p:cNvPr id="3" name="Content Placeholder 2"/>
          <p:cNvSpPr>
            <a:spLocks noGrp="1"/>
          </p:cNvSpPr>
          <p:nvPr>
            <p:ph idx="1"/>
          </p:nvPr>
        </p:nvSpPr>
        <p:spPr>
          <a:xfrm>
            <a:off x="628650" y="1825625"/>
            <a:ext cx="8030718" cy="4351338"/>
          </a:xfrm>
        </p:spPr>
        <p:txBody>
          <a:bodyPr>
            <a:normAutofit fontScale="92500"/>
          </a:bodyPr>
          <a:lstStyle/>
          <a:p>
            <a:r>
              <a:rPr lang="en-US" dirty="0"/>
              <a:t>Do you want to present all revisions at one time? </a:t>
            </a:r>
          </a:p>
          <a:p>
            <a:pPr marL="0" indent="0" algn="ctr">
              <a:buNone/>
            </a:pPr>
            <a:r>
              <a:rPr lang="en-US" dirty="0"/>
              <a:t>     OR</a:t>
            </a:r>
          </a:p>
          <a:p>
            <a:r>
              <a:rPr lang="en-US" dirty="0" smtClean="0"/>
              <a:t>Do you want to present </a:t>
            </a:r>
            <a:r>
              <a:rPr lang="en-US" dirty="0"/>
              <a:t>required amendments at one meeting, then present optional amendments, other revisions at the next meeting? </a:t>
            </a:r>
          </a:p>
          <a:p>
            <a:pPr marL="0" indent="0" algn="ctr">
              <a:buNone/>
            </a:pPr>
            <a:r>
              <a:rPr lang="en-US" dirty="0"/>
              <a:t>     OR</a:t>
            </a:r>
          </a:p>
          <a:p>
            <a:r>
              <a:rPr lang="en-US" dirty="0" smtClean="0"/>
              <a:t>Do you want to present </a:t>
            </a:r>
            <a:r>
              <a:rPr lang="en-US" dirty="0"/>
              <a:t>required amendments at one meeting, present optional and/or additional amendments at another meeting, then present revisions to bylaws and continuing resolutions at a third meeting? </a:t>
            </a:r>
          </a:p>
        </p:txBody>
      </p:sp>
    </p:spTree>
    <p:extLst>
      <p:ext uri="{BB962C8B-B14F-4D97-AF65-F5344CB8AC3E}">
        <p14:creationId xmlns:p14="http://schemas.microsoft.com/office/powerpoint/2010/main" val="21708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30351"/>
            <a:ext cx="7886700" cy="813817"/>
          </a:xfrm>
        </p:spPr>
        <p:txBody>
          <a:bodyPr/>
          <a:lstStyle/>
          <a:p>
            <a:pPr algn="ctr"/>
            <a:r>
              <a:rPr lang="en-US" b="1" dirty="0" smtClean="0"/>
              <a:t>A Suggested </a:t>
            </a:r>
            <a:r>
              <a:rPr lang="en-US" b="1" dirty="0"/>
              <a:t>Procedure</a:t>
            </a:r>
          </a:p>
        </p:txBody>
      </p:sp>
      <p:sp>
        <p:nvSpPr>
          <p:cNvPr id="3" name="Content Placeholder 2"/>
          <p:cNvSpPr>
            <a:spLocks noGrp="1"/>
          </p:cNvSpPr>
          <p:nvPr>
            <p:ph idx="1"/>
          </p:nvPr>
        </p:nvSpPr>
        <p:spPr>
          <a:xfrm>
            <a:off x="235390" y="1636776"/>
            <a:ext cx="8634289" cy="4827397"/>
          </a:xfrm>
        </p:spPr>
        <p:txBody>
          <a:bodyPr>
            <a:normAutofit/>
          </a:bodyPr>
          <a:lstStyle/>
          <a:p>
            <a:pPr marL="514350" indent="-514350">
              <a:buFont typeface="+mj-lt"/>
              <a:buAutoNum type="arabicPeriod"/>
            </a:pPr>
            <a:r>
              <a:rPr lang="en-US" sz="2600" dirty="0"/>
              <a:t>Form a small committee to look at </a:t>
            </a:r>
            <a:r>
              <a:rPr lang="en-US" sz="2600" dirty="0" smtClean="0"/>
              <a:t>the 3 resources downloaded earlier as </a:t>
            </a:r>
            <a:r>
              <a:rPr lang="en-US" sz="2600" dirty="0"/>
              <a:t>well as the congregation’s current constitution, </a:t>
            </a:r>
            <a:r>
              <a:rPr lang="en-US" sz="2600" dirty="0" smtClean="0"/>
              <a:t>bylaws, </a:t>
            </a:r>
            <a:r>
              <a:rPr lang="en-US" sz="2600" dirty="0"/>
              <a:t>and continuing resolutions. </a:t>
            </a:r>
            <a:r>
              <a:rPr lang="en-US" sz="2600" dirty="0" smtClean="0"/>
              <a:t>Repeat: unless your amendments will be simple and straightforward, it is strongly recommended that you contact </a:t>
            </a:r>
            <a:r>
              <a:rPr lang="en-US" sz="2600" dirty="0"/>
              <a:t>the </a:t>
            </a:r>
            <a:r>
              <a:rPr lang="en-US" sz="2600" dirty="0" smtClean="0"/>
              <a:t>synod at the outset of your work. A </a:t>
            </a:r>
            <a:r>
              <a:rPr lang="en-US" sz="2600" dirty="0"/>
              <a:t>Policies </a:t>
            </a:r>
            <a:r>
              <a:rPr lang="en-US" sz="2600" dirty="0" smtClean="0"/>
              <a:t>&amp; Procedures </a:t>
            </a:r>
            <a:r>
              <a:rPr lang="en-US" sz="2600" dirty="0"/>
              <a:t>Committee </a:t>
            </a:r>
            <a:r>
              <a:rPr lang="en-US" sz="2600" dirty="0" smtClean="0"/>
              <a:t>mentor will be assigned to help guide you through the process. </a:t>
            </a:r>
          </a:p>
          <a:p>
            <a:pPr marL="514350" indent="-514350">
              <a:buFont typeface="+mj-lt"/>
              <a:buAutoNum type="arabicPeriod"/>
            </a:pPr>
            <a:r>
              <a:rPr lang="en-US" sz="2600" dirty="0" smtClean="0"/>
              <a:t>Prepare </a:t>
            </a:r>
            <a:r>
              <a:rPr lang="en-US" sz="2600" dirty="0"/>
              <a:t>a draft of revisions: use </a:t>
            </a:r>
            <a:r>
              <a:rPr lang="en-US" sz="2600" u="sng" dirty="0"/>
              <a:t>underline</a:t>
            </a:r>
            <a:r>
              <a:rPr lang="en-US" sz="2600" dirty="0"/>
              <a:t> for </a:t>
            </a:r>
            <a:r>
              <a:rPr lang="en-US" sz="2600" dirty="0" smtClean="0"/>
              <a:t>additions </a:t>
            </a:r>
            <a:r>
              <a:rPr lang="en-US" sz="2600" dirty="0"/>
              <a:t>and </a:t>
            </a:r>
            <a:r>
              <a:rPr lang="en-US" sz="2600" strike="sngStrike" dirty="0"/>
              <a:t>strikethrough</a:t>
            </a:r>
            <a:r>
              <a:rPr lang="en-US" sz="2600" dirty="0"/>
              <a:t> for deletions to show how the current document will change. </a:t>
            </a:r>
          </a:p>
        </p:txBody>
      </p:sp>
    </p:spTree>
    <p:extLst>
      <p:ext uri="{BB962C8B-B14F-4D97-AF65-F5344CB8AC3E}">
        <p14:creationId xmlns:p14="http://schemas.microsoft.com/office/powerpoint/2010/main" val="188223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406" y="905256"/>
            <a:ext cx="8256760" cy="5558918"/>
          </a:xfrm>
        </p:spPr>
        <p:txBody>
          <a:bodyPr>
            <a:normAutofit/>
          </a:bodyPr>
          <a:lstStyle/>
          <a:p>
            <a:pPr marL="514350" indent="-514350">
              <a:buFont typeface="+mj-lt"/>
              <a:buAutoNum type="arabicPeriod" startAt="3"/>
            </a:pPr>
            <a:r>
              <a:rPr lang="en-US" sz="2600" dirty="0"/>
              <a:t>For other than mandatory changes, </a:t>
            </a:r>
            <a:r>
              <a:rPr lang="en-US" sz="2600" dirty="0" smtClean="0"/>
              <a:t>ask questions and share draft revisions with your Policies &amp; Procedures Committee mentor </a:t>
            </a:r>
            <a:r>
              <a:rPr lang="en-US" sz="2600" dirty="0"/>
              <a:t>for possible </a:t>
            </a:r>
            <a:r>
              <a:rPr lang="en-US" sz="2600" dirty="0" smtClean="0"/>
              <a:t>edits</a:t>
            </a:r>
            <a:r>
              <a:rPr lang="en-US" sz="2600" dirty="0"/>
              <a:t>.</a:t>
            </a:r>
          </a:p>
          <a:p>
            <a:pPr marL="514350" indent="-514350">
              <a:buFont typeface="+mj-lt"/>
              <a:buAutoNum type="arabicPeriod" startAt="3"/>
            </a:pPr>
            <a:r>
              <a:rPr lang="en-US" sz="2600" dirty="0" smtClean="0"/>
              <a:t>When complete, present </a:t>
            </a:r>
            <a:r>
              <a:rPr lang="en-US" sz="2600" dirty="0"/>
              <a:t>suggested revisions to </a:t>
            </a:r>
            <a:r>
              <a:rPr lang="en-US" sz="2600" dirty="0" smtClean="0"/>
              <a:t>your congregation council (more </a:t>
            </a:r>
            <a:r>
              <a:rPr lang="en-US" sz="2600" dirty="0"/>
              <a:t>than 30 days before congregation meeting for amendments that bring your constitution </a:t>
            </a:r>
            <a:r>
              <a:rPr lang="en-US" sz="2600" dirty="0" smtClean="0"/>
              <a:t>into </a:t>
            </a:r>
            <a:r>
              <a:rPr lang="en-US" sz="2600" dirty="0"/>
              <a:t>conformity with </a:t>
            </a:r>
            <a:r>
              <a:rPr lang="en-US" sz="2600" dirty="0" smtClean="0"/>
              <a:t>the model,</a:t>
            </a:r>
            <a:r>
              <a:rPr lang="en-US" sz="2600" i="1" dirty="0" smtClean="0"/>
              <a:t> </a:t>
            </a:r>
            <a:r>
              <a:rPr lang="en-US" sz="2600" i="1" dirty="0"/>
              <a:t>if you are on the </a:t>
            </a:r>
            <a:r>
              <a:rPr lang="en-US" sz="2600" i="1" dirty="0" smtClean="0"/>
              <a:t>fast-track</a:t>
            </a:r>
            <a:r>
              <a:rPr lang="en-US" sz="2600" dirty="0"/>
              <a:t>;</a:t>
            </a:r>
            <a:r>
              <a:rPr lang="en-US" sz="2600" dirty="0" smtClean="0"/>
              <a:t> </a:t>
            </a:r>
            <a:r>
              <a:rPr lang="en-US" sz="2600" dirty="0"/>
              <a:t>60 days before congregation meeting for other amendments and bylaws </a:t>
            </a:r>
            <a:r>
              <a:rPr lang="en-US" sz="2600" dirty="0" smtClean="0"/>
              <a:t>– see Chapters 16 and 17.) </a:t>
            </a:r>
          </a:p>
          <a:p>
            <a:pPr marL="514350" indent="-514350">
              <a:buFont typeface="+mj-lt"/>
              <a:buAutoNum type="arabicPeriod" startAt="3"/>
            </a:pPr>
            <a:r>
              <a:rPr lang="en-US" sz="2600" dirty="0" smtClean="0"/>
              <a:t>Council </a:t>
            </a:r>
            <a:r>
              <a:rPr lang="en-US" sz="2600" dirty="0"/>
              <a:t>votes and forwards recommendation to the congregation together with the draft. </a:t>
            </a:r>
          </a:p>
        </p:txBody>
      </p:sp>
    </p:spTree>
    <p:extLst>
      <p:ext uri="{BB962C8B-B14F-4D97-AF65-F5344CB8AC3E}">
        <p14:creationId xmlns:p14="http://schemas.microsoft.com/office/powerpoint/2010/main" val="1981214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406" y="576072"/>
            <a:ext cx="8256760" cy="5888102"/>
          </a:xfrm>
        </p:spPr>
        <p:txBody>
          <a:bodyPr>
            <a:normAutofit/>
          </a:bodyPr>
          <a:lstStyle/>
          <a:p>
            <a:pPr marL="514350" indent="-514350">
              <a:buFont typeface="+mj-lt"/>
              <a:buAutoNum type="arabicPeriod" startAt="6"/>
            </a:pPr>
            <a:r>
              <a:rPr lang="en-US" sz="2600" dirty="0" smtClean="0"/>
              <a:t>Send </a:t>
            </a:r>
            <a:r>
              <a:rPr lang="en-US" sz="2600" dirty="0"/>
              <a:t>to all member households at least </a:t>
            </a:r>
            <a:r>
              <a:rPr lang="en-US" sz="2600" dirty="0" smtClean="0"/>
              <a:t>30 </a:t>
            </a:r>
            <a:r>
              <a:rPr lang="en-US" sz="2600" dirty="0"/>
              <a:t>days before the congregation </a:t>
            </a:r>
            <a:r>
              <a:rPr lang="en-US" sz="2600" dirty="0" smtClean="0"/>
              <a:t>meeting </a:t>
            </a:r>
            <a:r>
              <a:rPr lang="en-US" sz="2600" dirty="0"/>
              <a:t>(*</a:t>
            </a:r>
            <a:r>
              <a:rPr lang="en-US" sz="2600" dirty="0" smtClean="0"/>
              <a:t>C16.01.). </a:t>
            </a:r>
            <a:r>
              <a:rPr lang="en-US" sz="2600" dirty="0"/>
              <a:t>This could be a separate mailing, in your monthly newsletter, or by electronic means if that provision is in your constitution. It would be helpful to summarize the changes on a separate sheet. </a:t>
            </a:r>
          </a:p>
          <a:p>
            <a:pPr marL="514350" indent="-514350">
              <a:buFont typeface="+mj-lt"/>
              <a:buAutoNum type="arabicPeriod" startAt="6"/>
            </a:pPr>
            <a:r>
              <a:rPr lang="en-US" sz="2600" dirty="0"/>
              <a:t>OPTIONAL – You may have a Sunday morning discussion of amendments a few weeks before the congregation meeting.</a:t>
            </a:r>
          </a:p>
          <a:p>
            <a:pPr marL="514350" indent="-514350">
              <a:buFont typeface="+mj-lt"/>
              <a:buAutoNum type="arabicPeriod" startAt="6"/>
            </a:pPr>
            <a:r>
              <a:rPr lang="en-US" sz="2600" dirty="0"/>
              <a:t>Present the revisions at the congregation </a:t>
            </a:r>
            <a:r>
              <a:rPr lang="en-US" sz="2600" dirty="0" smtClean="0"/>
              <a:t>meeting. (Be </a:t>
            </a:r>
            <a:r>
              <a:rPr lang="en-US" sz="2600" dirty="0"/>
              <a:t>sure the president has this item on the </a:t>
            </a:r>
            <a:r>
              <a:rPr lang="en-US" sz="2600" dirty="0" smtClean="0"/>
              <a:t>agenda.) </a:t>
            </a:r>
            <a:r>
              <a:rPr lang="en-US" sz="2600" dirty="0"/>
              <a:t>Vote.</a:t>
            </a:r>
          </a:p>
          <a:p>
            <a:pPr marL="514350" indent="-514350">
              <a:buFont typeface="+mj-lt"/>
              <a:buAutoNum type="arabicPeriod" startAt="6"/>
            </a:pPr>
            <a:r>
              <a:rPr lang="en-US" sz="2600" dirty="0"/>
              <a:t>Continuing </a:t>
            </a:r>
            <a:r>
              <a:rPr lang="en-US" sz="2600" dirty="0" smtClean="0"/>
              <a:t>resolutions </a:t>
            </a:r>
            <a:r>
              <a:rPr lang="en-US" sz="2600" dirty="0"/>
              <a:t>may be enacted or amended by </a:t>
            </a:r>
            <a:r>
              <a:rPr lang="en-US" sz="2600" dirty="0" smtClean="0"/>
              <a:t>congregation council </a:t>
            </a:r>
            <a:r>
              <a:rPr lang="en-US" sz="2600" dirty="0"/>
              <a:t>(2/3 vote) or by the </a:t>
            </a:r>
            <a:r>
              <a:rPr lang="en-US" sz="2600" dirty="0" smtClean="0"/>
              <a:t>congregation (majority vote).</a:t>
            </a:r>
            <a:endParaRPr lang="en-US" sz="2600" dirty="0"/>
          </a:p>
        </p:txBody>
      </p:sp>
    </p:spTree>
    <p:extLst>
      <p:ext uri="{BB962C8B-B14F-4D97-AF65-F5344CB8AC3E}">
        <p14:creationId xmlns:p14="http://schemas.microsoft.com/office/powerpoint/2010/main" val="36395495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845</TotalTime>
  <Words>1959</Words>
  <Application>Microsoft Office PowerPoint</Application>
  <PresentationFormat>On-screen Show (4:3)</PresentationFormat>
  <Paragraphs>107</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PowerPoint Presentation</vt:lpstr>
      <vt:lpstr>Governing Documents</vt:lpstr>
      <vt:lpstr>Why do we need governing documents? </vt:lpstr>
      <vt:lpstr>Getting Started</vt:lpstr>
      <vt:lpstr>What are required/suggested provisions?</vt:lpstr>
      <vt:lpstr>Consider Your Options</vt:lpstr>
      <vt:lpstr>A Suggested Procedure</vt:lpstr>
      <vt:lpstr>PowerPoint Presentation</vt:lpstr>
      <vt:lpstr>PowerPoint Presentation</vt:lpstr>
      <vt:lpstr>PowerPoint Presentation</vt:lpstr>
      <vt:lpstr>When to Submit to Synod</vt:lpstr>
      <vt:lpstr>When to Submit to Synod</vt:lpstr>
      <vt:lpstr>Constitution Committee Checklist</vt:lpstr>
      <vt:lpstr>PowerPoint Presentation</vt:lpstr>
      <vt:lpstr>Formatting Suggestions</vt:lpstr>
      <vt:lpstr>Embodying Bylaws and  Continuing Resolutions</vt:lpstr>
      <vt:lpstr>Bylaws vs. Continuing Resolutions</vt:lpstr>
      <vt:lpstr>Helpful Hygiene Tasks (requiring no approval)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Bowman</dc:creator>
  <cp:lastModifiedBy>Kristin Bakeberg</cp:lastModifiedBy>
  <cp:revision>138</cp:revision>
  <cp:lastPrinted>2018-01-04T14:30:34Z</cp:lastPrinted>
  <dcterms:created xsi:type="dcterms:W3CDTF">2016-02-16T00:22:03Z</dcterms:created>
  <dcterms:modified xsi:type="dcterms:W3CDTF">2018-09-21T16:45:11Z</dcterms:modified>
</cp:coreProperties>
</file>